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6"/>
  </p:notesMasterIdLst>
  <p:handoutMasterIdLst>
    <p:handoutMasterId r:id="rId27"/>
  </p:handoutMasterIdLst>
  <p:sldIdLst>
    <p:sldId id="262" r:id="rId2"/>
    <p:sldId id="665" r:id="rId3"/>
    <p:sldId id="678" r:id="rId4"/>
    <p:sldId id="681" r:id="rId5"/>
    <p:sldId id="682" r:id="rId6"/>
    <p:sldId id="676" r:id="rId7"/>
    <p:sldId id="641" r:id="rId8"/>
    <p:sldId id="642" r:id="rId9"/>
    <p:sldId id="643" r:id="rId10"/>
    <p:sldId id="648" r:id="rId11"/>
    <p:sldId id="684" r:id="rId12"/>
    <p:sldId id="683" r:id="rId13"/>
    <p:sldId id="685" r:id="rId14"/>
    <p:sldId id="646" r:id="rId15"/>
    <p:sldId id="667" r:id="rId16"/>
    <p:sldId id="675" r:id="rId17"/>
    <p:sldId id="647" r:id="rId18"/>
    <p:sldId id="650" r:id="rId19"/>
    <p:sldId id="651" r:id="rId20"/>
    <p:sldId id="671" r:id="rId21"/>
    <p:sldId id="658" r:id="rId22"/>
    <p:sldId id="660" r:id="rId23"/>
    <p:sldId id="672" r:id="rId24"/>
    <p:sldId id="65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4D655E-CFBD-4F22-A641-0C3236DAFE2E}">
          <p14:sldIdLst>
            <p14:sldId id="262"/>
            <p14:sldId id="665"/>
            <p14:sldId id="678"/>
            <p14:sldId id="681"/>
            <p14:sldId id="682"/>
            <p14:sldId id="676"/>
            <p14:sldId id="641"/>
            <p14:sldId id="642"/>
            <p14:sldId id="643"/>
            <p14:sldId id="648"/>
            <p14:sldId id="684"/>
            <p14:sldId id="683"/>
            <p14:sldId id="685"/>
            <p14:sldId id="646"/>
            <p14:sldId id="667"/>
            <p14:sldId id="675"/>
            <p14:sldId id="647"/>
            <p14:sldId id="650"/>
            <p14:sldId id="651"/>
            <p14:sldId id="671"/>
            <p14:sldId id="658"/>
            <p14:sldId id="660"/>
            <p14:sldId id="672"/>
            <p14:sldId id="6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9966FF"/>
    <a:srgbClr val="9933FF"/>
    <a:srgbClr val="6600CC"/>
    <a:srgbClr val="FF99FF"/>
    <a:srgbClr val="FF5050"/>
    <a:srgbClr val="F61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7B2F2-4056-4C97-939D-AC212B822C4B}" v="3" dt="2022-06-14T08:10:38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40" autoAdjust="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Thomas" userId="023e0610-4a29-482c-b32f-0acce77e5bd5" providerId="ADAL" clId="{C107B2F2-4056-4C97-939D-AC212B822C4B}"/>
    <pc:docChg chg="custSel modSld">
      <pc:chgData name="Morgan Thomas" userId="023e0610-4a29-482c-b32f-0acce77e5bd5" providerId="ADAL" clId="{C107B2F2-4056-4C97-939D-AC212B822C4B}" dt="2022-07-13T09:22:29.701" v="68" actId="242"/>
      <pc:docMkLst>
        <pc:docMk/>
      </pc:docMkLst>
      <pc:sldChg chg="addSp delSp modSp mod modTransition modAnim">
        <pc:chgData name="Morgan Thomas" userId="023e0610-4a29-482c-b32f-0acce77e5bd5" providerId="ADAL" clId="{C107B2F2-4056-4C97-939D-AC212B822C4B}" dt="2022-07-13T09:22:29.701" v="68" actId="242"/>
        <pc:sldMkLst>
          <pc:docMk/>
          <pc:sldMk cId="2818153834" sldId="262"/>
        </pc:sldMkLst>
        <pc:spChg chg="mod">
          <ac:chgData name="Morgan Thomas" userId="023e0610-4a29-482c-b32f-0acce77e5bd5" providerId="ADAL" clId="{C107B2F2-4056-4C97-939D-AC212B822C4B}" dt="2022-07-13T09:22:29.701" v="68" actId="242"/>
          <ac:spMkLst>
            <pc:docMk/>
            <pc:sldMk cId="2818153834" sldId="262"/>
            <ac:spMk id="2" creationId="{4A5D51DB-A888-42E7-BD5B-6DDA688D20C3}"/>
          </ac:spMkLst>
        </pc:spChg>
        <pc:picChg chg="add del mod">
          <ac:chgData name="Morgan Thomas" userId="023e0610-4a29-482c-b32f-0acce77e5bd5" providerId="ADAL" clId="{C107B2F2-4056-4C97-939D-AC212B822C4B}" dt="2022-07-13T09:22:00.152" v="12" actId="478"/>
          <ac:picMkLst>
            <pc:docMk/>
            <pc:sldMk cId="2818153834" sldId="262"/>
            <ac:picMk id="5" creationId="{D9F0D450-68E1-EC20-BBC9-550EEC17197D}"/>
          </ac:picMkLst>
        </pc:picChg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2818153834" sldId="262"/>
            <ac:picMk id="11" creationId="{2E9FCF46-BB27-C605-C4A8-3DEF981EDB7F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2492198059" sldId="641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2492198059" sldId="641"/>
            <ac:picMk id="37" creationId="{5AC5A0B4-2835-4FFE-2741-EB344582D421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462121183" sldId="642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462121183" sldId="642"/>
            <ac:picMk id="39" creationId="{C34664BF-90C3-5E1D-8354-77EE3438A43F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3060222682" sldId="643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3060222682" sldId="643"/>
            <ac:picMk id="13" creationId="{415F1B99-DEE8-EC2F-D3E0-34DF947C460B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3985159488" sldId="646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3985159488" sldId="646"/>
            <ac:picMk id="28" creationId="{370EAED0-26C5-1BDB-7058-F38F5BEBBD9F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866228246" sldId="647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866228246" sldId="647"/>
            <ac:picMk id="20" creationId="{411B3DD1-4BB3-EC25-6F77-66174232F3A0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633679861" sldId="648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633679861" sldId="648"/>
            <ac:picMk id="23" creationId="{E15DC56D-A9F8-AADA-698E-9C2878E6E141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93821238" sldId="650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93821238" sldId="650"/>
            <ac:picMk id="11" creationId="{88D0C979-E6CA-9ACC-2F01-FDECBDACA5A4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115029470" sldId="651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115029470" sldId="651"/>
            <ac:picMk id="43" creationId="{BEC29A95-DCA2-3A5A-2393-70B1B51AAB95}"/>
          </ac:picMkLst>
        </pc:picChg>
      </pc:sldChg>
      <pc:sldChg chg="addSp delSp modSp mod modTransition modAnim">
        <pc:chgData name="Morgan Thomas" userId="023e0610-4a29-482c-b32f-0acce77e5bd5" providerId="ADAL" clId="{C107B2F2-4056-4C97-939D-AC212B822C4B}" dt="2022-06-14T08:11:44.897" v="11" actId="404"/>
        <pc:sldMkLst>
          <pc:docMk/>
          <pc:sldMk cId="451107316" sldId="653"/>
        </pc:sldMkLst>
        <pc:spChg chg="add mod">
          <ac:chgData name="Morgan Thomas" userId="023e0610-4a29-482c-b32f-0acce77e5bd5" providerId="ADAL" clId="{C107B2F2-4056-4C97-939D-AC212B822C4B}" dt="2022-06-14T08:10:38.676" v="2"/>
          <ac:spMkLst>
            <pc:docMk/>
            <pc:sldMk cId="451107316" sldId="653"/>
            <ac:spMk id="14" creationId="{0A50B118-3B74-393F-B8F4-305F6C1C2A59}"/>
          </ac:spMkLst>
        </pc:spChg>
        <pc:spChg chg="add mod">
          <ac:chgData name="Morgan Thomas" userId="023e0610-4a29-482c-b32f-0acce77e5bd5" providerId="ADAL" clId="{C107B2F2-4056-4C97-939D-AC212B822C4B}" dt="2022-06-14T08:10:38.676" v="2"/>
          <ac:spMkLst>
            <pc:docMk/>
            <pc:sldMk cId="451107316" sldId="653"/>
            <ac:spMk id="16" creationId="{E7736FC5-0CE7-4ADA-2948-F61076158269}"/>
          </ac:spMkLst>
        </pc:spChg>
        <pc:graphicFrameChg chg="modGraphic">
          <ac:chgData name="Morgan Thomas" userId="023e0610-4a29-482c-b32f-0acce77e5bd5" providerId="ADAL" clId="{C107B2F2-4056-4C97-939D-AC212B822C4B}" dt="2022-06-14T08:11:44.897" v="11" actId="404"/>
          <ac:graphicFrameMkLst>
            <pc:docMk/>
            <pc:sldMk cId="451107316" sldId="653"/>
            <ac:graphicFrameMk id="7" creationId="{90803012-394E-0F59-6345-B6FC57AAB26D}"/>
          </ac:graphicFrameMkLst>
        </pc:graphicFrameChg>
        <pc:picChg chg="add mod">
          <ac:chgData name="Morgan Thomas" userId="023e0610-4a29-482c-b32f-0acce77e5bd5" providerId="ADAL" clId="{C107B2F2-4056-4C97-939D-AC212B822C4B}" dt="2022-06-14T08:10:38.676" v="2"/>
          <ac:picMkLst>
            <pc:docMk/>
            <pc:sldMk cId="451107316" sldId="653"/>
            <ac:picMk id="12" creationId="{8EB9A054-D843-916A-BF75-ED66B4A5294D}"/>
          </ac:picMkLst>
        </pc:picChg>
        <pc:picChg chg="add mod">
          <ac:chgData name="Morgan Thomas" userId="023e0610-4a29-482c-b32f-0acce77e5bd5" providerId="ADAL" clId="{C107B2F2-4056-4C97-939D-AC212B822C4B}" dt="2022-06-14T08:10:38.676" v="2"/>
          <ac:picMkLst>
            <pc:docMk/>
            <pc:sldMk cId="451107316" sldId="653"/>
            <ac:picMk id="13" creationId="{35B1A7E0-F79E-8348-8F56-5CBA83F70B00}"/>
          </ac:picMkLst>
        </pc:picChg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451107316" sldId="653"/>
            <ac:picMk id="18" creationId="{F5B050E6-DE6D-4EC6-4BC2-B1E2F9ABF8AD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299629153" sldId="658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299629153" sldId="658"/>
            <ac:picMk id="15" creationId="{70FAC7D5-F372-F00E-F8A9-4A19B3C7117D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3274065683" sldId="660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3274065683" sldId="660"/>
            <ac:picMk id="11" creationId="{224AE331-98C6-3C3C-E1CF-1CFF251E1C33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273336055" sldId="665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273336055" sldId="665"/>
            <ac:picMk id="14" creationId="{87A12D35-52FF-6A61-6C99-6BC556FDFC9A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863352446" sldId="667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863352446" sldId="667"/>
            <ac:picMk id="15" creationId="{AD3890FC-FD6E-34F7-F890-88BF4E8EF86B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3956590903" sldId="671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3956590903" sldId="671"/>
            <ac:picMk id="22" creationId="{850390AE-ADF4-5024-719E-D517F725A18B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239213732" sldId="672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239213732" sldId="672"/>
            <ac:picMk id="11" creationId="{6EE01188-B8CC-0BD4-28B2-C7F79F082F2E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575173136" sldId="675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575173136" sldId="675"/>
            <ac:picMk id="11" creationId="{BCD3A9CA-9F0E-3AB8-4CD9-956B0D553B98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525045142" sldId="676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525045142" sldId="676"/>
            <ac:picMk id="28" creationId="{7FD6FC91-F7A9-3400-9F5E-0C2C7061781C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906044979" sldId="678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906044979" sldId="678"/>
            <ac:picMk id="28" creationId="{87DC44CF-764A-B54E-2DED-4DB6C629F43D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465480305" sldId="681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465480305" sldId="681"/>
            <ac:picMk id="9" creationId="{AFFAEE38-0444-D9CA-9C59-7EB58970577D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339610638" sldId="682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339610638" sldId="682"/>
            <ac:picMk id="22" creationId="{96D78EBB-4609-909C-EE7F-F06D17F327DE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751556879" sldId="683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751556879" sldId="683"/>
            <ac:picMk id="35" creationId="{34ED5E92-F929-D3EC-67D1-88732E9C1035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558533809" sldId="684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558533809" sldId="684"/>
            <ac:picMk id="16" creationId="{0A6B5E5F-3854-A4BC-1AEC-160040F7BA18}"/>
          </ac:picMkLst>
        </pc:picChg>
      </pc:sldChg>
      <pc:sldChg chg="delSp modTransition modAnim">
        <pc:chgData name="Morgan Thomas" userId="023e0610-4a29-482c-b32f-0acce77e5bd5" providerId="ADAL" clId="{C107B2F2-4056-4C97-939D-AC212B822C4B}" dt="2022-06-13T16:48:10.780" v="0"/>
        <pc:sldMkLst>
          <pc:docMk/>
          <pc:sldMk cId="1136409119" sldId="685"/>
        </pc:sldMkLst>
        <pc:picChg chg="del">
          <ac:chgData name="Morgan Thomas" userId="023e0610-4a29-482c-b32f-0acce77e5bd5" providerId="ADAL" clId="{C107B2F2-4056-4C97-939D-AC212B822C4B}" dt="2022-06-13T16:48:10.780" v="0"/>
          <ac:picMkLst>
            <pc:docMk/>
            <pc:sldMk cId="1136409119" sldId="685"/>
            <ac:picMk id="40" creationId="{79CC18D7-9278-5142-DB0E-77BC86C234E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93353A-EE51-4055-BE33-458E7E0E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5588F-0FEB-4AE4-9DBF-64658D9B8D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452DB-88BB-4587-B4A3-4C51AF1C572F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20976-4AD9-48FE-83DE-640260C22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0482E-BD9E-4222-8062-F172BFF44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8D459-AFF5-4B6D-8DC1-64B0C7171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46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F09EC-AB79-4AFC-B342-AD79E1BEF373}" type="datetimeFigureOut">
              <a:rPr lang="en-GB" smtClean="0"/>
              <a:t>13/07/2022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B34E-3589-4AFA-BBA8-90F621637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70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3B34E-3589-4AFA-BBA8-90F6216376C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3BFCF4-5B1F-47D6-BC18-AA72DF06B45E}"/>
              </a:ext>
            </a:extLst>
          </p:cNvPr>
          <p:cNvSpPr/>
          <p:nvPr userDrawn="1"/>
        </p:nvSpPr>
        <p:spPr>
          <a:xfrm>
            <a:off x="1" y="6533146"/>
            <a:ext cx="12192000" cy="3248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473" y="758952"/>
            <a:ext cx="11166763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473" y="5259220"/>
            <a:ext cx="11166762" cy="743827"/>
          </a:xfrm>
        </p:spPr>
        <p:txBody>
          <a:bodyPr lIns="91440" rIns="9144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Name</a:t>
            </a:r>
          </a:p>
          <a:p>
            <a:r>
              <a:rPr lang="en-US"/>
              <a:t>Group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26473" y="4343400"/>
            <a:ext cx="1116676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42E941-BD83-407A-8896-C8C208EDAE2A}"/>
              </a:ext>
            </a:extLst>
          </p:cNvPr>
          <p:cNvGrpSpPr/>
          <p:nvPr userDrawn="1"/>
        </p:nvGrpSpPr>
        <p:grpSpPr>
          <a:xfrm>
            <a:off x="7800752" y="328630"/>
            <a:ext cx="4199412" cy="636205"/>
            <a:chOff x="5731427" y="5516079"/>
            <a:chExt cx="4199412" cy="6362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A44D511-F1E3-426F-8368-8FD4A25C834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427" y="5516079"/>
              <a:ext cx="1981200" cy="63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lc="http://schemas.openxmlformats.org/drawingml/2006/lockedCanvas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Graphic 3">
              <a:extLst>
                <a:ext uri="{FF2B5EF4-FFF2-40B4-BE49-F238E27FC236}">
                  <a16:creationId xmlns:a16="http://schemas.microsoft.com/office/drawing/2014/main" id="{D8BE911A-9F07-4939-824A-31872390846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27536"/>
            <a:stretch/>
          </p:blipFill>
          <p:spPr>
            <a:xfrm>
              <a:off x="7949639" y="5516079"/>
              <a:ext cx="1981200" cy="435106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3A1C048-14F2-498C-8C31-DCE36535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67D8055-9293-4844-A03B-D4CB8947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910A4-383C-45BD-B3D6-68BD8D934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4" y="4429393"/>
            <a:ext cx="11166761" cy="743835"/>
          </a:xfrm>
        </p:spPr>
        <p:txBody>
          <a:bodyPr anchor="ctr">
            <a:normAutofit/>
          </a:bodyPr>
          <a:lstStyle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chemeClr val="tx2"/>
                </a:solidFill>
              </a:defRPr>
            </a:lvl3pPr>
          </a:lstStyle>
          <a:p>
            <a:pPr lvl="2"/>
            <a:r>
              <a:rPr lang="en-GB"/>
              <a:t>Event</a:t>
            </a:r>
          </a:p>
          <a:p>
            <a:pPr lvl="2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151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26" y="208397"/>
            <a:ext cx="11881185" cy="892491"/>
          </a:xfrm>
        </p:spPr>
        <p:txBody>
          <a:bodyPr anchor="ctr">
            <a:normAutofit/>
          </a:bodyPr>
          <a:lstStyle>
            <a:lvl1pPr marL="0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58" y="1161046"/>
            <a:ext cx="11171321" cy="530592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20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0E8EC7-6D63-45C2-89E7-D680E17CD8BA}"/>
              </a:ext>
            </a:extLst>
          </p:cNvPr>
          <p:cNvSpPr/>
          <p:nvPr userDrawn="1"/>
        </p:nvSpPr>
        <p:spPr>
          <a:xfrm>
            <a:off x="1" y="6533146"/>
            <a:ext cx="12192000" cy="3248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758952"/>
            <a:ext cx="11166763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473" y="4453128"/>
            <a:ext cx="11166763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none" spc="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26473" y="4343400"/>
            <a:ext cx="1116676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8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Descri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7357" y="1190275"/>
            <a:ext cx="5517682" cy="382507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19" y="1190275"/>
            <a:ext cx="5456724" cy="382507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C2BE0-5734-45F6-AEF2-0E4443A53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358" y="5075505"/>
            <a:ext cx="11157286" cy="12470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CC088C-9E3F-D2A6-27B6-C7367FC3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26" y="208397"/>
            <a:ext cx="11881185" cy="892491"/>
          </a:xfrm>
        </p:spPr>
        <p:txBody>
          <a:bodyPr anchor="ctr">
            <a:normAutofit/>
          </a:bodyPr>
          <a:lstStyle>
            <a:lvl1pPr marL="0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130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358" y="1182743"/>
            <a:ext cx="5517683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358" y="2005637"/>
            <a:ext cx="5517683" cy="432297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19" y="1182743"/>
            <a:ext cx="5456723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003258"/>
            <a:ext cx="5456723" cy="432535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F96D0D-26D1-17C6-4145-4582327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26" y="208397"/>
            <a:ext cx="11881185" cy="892491"/>
          </a:xfrm>
        </p:spPr>
        <p:txBody>
          <a:bodyPr anchor="ctr">
            <a:normAutofit/>
          </a:bodyPr>
          <a:lstStyle>
            <a:lvl1pPr marL="0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06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4F4B5E-B2AB-4F7E-BA9B-91C6CC79862C}"/>
              </a:ext>
            </a:extLst>
          </p:cNvPr>
          <p:cNvGrpSpPr/>
          <p:nvPr userDrawn="1"/>
        </p:nvGrpSpPr>
        <p:grpSpPr>
          <a:xfrm>
            <a:off x="2210361" y="5397788"/>
            <a:ext cx="7771278" cy="754496"/>
            <a:chOff x="2261161" y="5397788"/>
            <a:chExt cx="7771278" cy="7544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1F878E-13D4-4433-88C9-284EB90F9F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161" y="5516079"/>
              <a:ext cx="1981200" cy="63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lc="http://schemas.openxmlformats.org/drawingml/2006/lockedCanvas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B144F6-F468-43F0-98A1-D0CE92CBD7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425" y="5397788"/>
              <a:ext cx="1368152" cy="7544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A9DEC0-174E-41ED-815C-9BD42B63B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609" y="5602896"/>
              <a:ext cx="1367998" cy="549388"/>
            </a:xfrm>
            <a:prstGeom prst="rect">
              <a:avLst/>
            </a:prstGeom>
          </p:spPr>
        </p:pic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D859A25-B340-4A0C-A566-E9A2C675D3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27536"/>
            <a:stretch/>
          </p:blipFill>
          <p:spPr>
            <a:xfrm>
              <a:off x="8051239" y="5516079"/>
              <a:ext cx="1981200" cy="435106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93D93D9-F32B-D92B-738B-63C4090459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426" y="208397"/>
            <a:ext cx="11881185" cy="892491"/>
          </a:xfrm>
        </p:spPr>
        <p:txBody>
          <a:bodyPr anchor="ctr">
            <a:normAutofit/>
          </a:bodyPr>
          <a:lstStyle>
            <a:lvl1pPr marL="0">
              <a:defRPr sz="3200"/>
            </a:lvl1pPr>
          </a:lstStyle>
          <a:p>
            <a:r>
              <a:rPr lang="en-US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65749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33146"/>
            <a:ext cx="12192000" cy="3248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442" y="36408"/>
            <a:ext cx="11875169" cy="117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 text styles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442" y="1268135"/>
            <a:ext cx="11875169" cy="49670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869" y="6587289"/>
            <a:ext cx="1804736" cy="237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ICCS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87289"/>
            <a:ext cx="1312025" cy="237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11B4E8-0593-4E0E-98F4-F6C20F5EC4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05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5.emf"/><Relationship Id="rId9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.bin"/><Relationship Id="rId18" Type="http://schemas.openxmlformats.org/officeDocument/2006/relationships/image" Target="../media/image57.emf"/><Relationship Id="rId26" Type="http://schemas.openxmlformats.org/officeDocument/2006/relationships/image" Target="../media/image61.emf"/><Relationship Id="rId39" Type="http://schemas.openxmlformats.org/officeDocument/2006/relationships/oleObject" Target="../embeddings/oleObject22.bin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65.emf"/><Relationship Id="rId42" Type="http://schemas.openxmlformats.org/officeDocument/2006/relationships/image" Target="../media/image69.emf"/><Relationship Id="rId50" Type="http://schemas.openxmlformats.org/officeDocument/2006/relationships/image" Target="../media/image73.gi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emf"/><Relationship Id="rId29" Type="http://schemas.openxmlformats.org/officeDocument/2006/relationships/oleObject" Target="../embeddings/oleObject17.bin"/><Relationship Id="rId1" Type="http://schemas.openxmlformats.org/officeDocument/2006/relationships/tags" Target="../tags/tag14.x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60.emf"/><Relationship Id="rId32" Type="http://schemas.openxmlformats.org/officeDocument/2006/relationships/image" Target="../media/image64.emf"/><Relationship Id="rId37" Type="http://schemas.openxmlformats.org/officeDocument/2006/relationships/oleObject" Target="../embeddings/oleObject21.bin"/><Relationship Id="rId40" Type="http://schemas.openxmlformats.org/officeDocument/2006/relationships/image" Target="../media/image68.emf"/><Relationship Id="rId45" Type="http://schemas.openxmlformats.org/officeDocument/2006/relationships/image" Target="../media/image71.png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62.emf"/><Relationship Id="rId36" Type="http://schemas.openxmlformats.org/officeDocument/2006/relationships/image" Target="../media/image66.emf"/><Relationship Id="rId49" Type="http://schemas.openxmlformats.org/officeDocument/2006/relationships/image" Target="../media/image72.gif"/><Relationship Id="rId10" Type="http://schemas.openxmlformats.org/officeDocument/2006/relationships/image" Target="../media/image53.emf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18.bin"/><Relationship Id="rId44" Type="http://schemas.openxmlformats.org/officeDocument/2006/relationships/image" Target="../media/image70.emf"/><Relationship Id="rId4" Type="http://schemas.openxmlformats.org/officeDocument/2006/relationships/image" Target="../media/image50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55.emf"/><Relationship Id="rId22" Type="http://schemas.openxmlformats.org/officeDocument/2006/relationships/image" Target="../media/image59.emf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63.emf"/><Relationship Id="rId35" Type="http://schemas.openxmlformats.org/officeDocument/2006/relationships/oleObject" Target="../embeddings/oleObject20.bin"/><Relationship Id="rId43" Type="http://schemas.openxmlformats.org/officeDocument/2006/relationships/oleObject" Target="../embeddings/oleObject24.bin"/><Relationship Id="rId48" Type="http://schemas.openxmlformats.org/officeDocument/2006/relationships/image" Target="../media/image720.png"/><Relationship Id="rId8" Type="http://schemas.openxmlformats.org/officeDocument/2006/relationships/image" Target="../media/image52.emf"/><Relationship Id="rId3" Type="http://schemas.openxmlformats.org/officeDocument/2006/relationships/image" Target="../media/image49.png"/><Relationship Id="rId12" Type="http://schemas.openxmlformats.org/officeDocument/2006/relationships/image" Target="../media/image54.e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67.emf"/><Relationship Id="rId20" Type="http://schemas.openxmlformats.org/officeDocument/2006/relationships/image" Target="../media/image58.emf"/><Relationship Id="rId41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sv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10" Type="http://schemas.openxmlformats.org/officeDocument/2006/relationships/image" Target="../media/image84.emf"/><Relationship Id="rId4" Type="http://schemas.openxmlformats.org/officeDocument/2006/relationships/image" Target="../media/image79.png"/><Relationship Id="rId9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ganCThomas/MolScore" TargetMode="External"/><Relationship Id="rId2" Type="http://schemas.openxmlformats.org/officeDocument/2006/relationships/hyperlink" Target="https://github.com/MorganCThomas/SMILES-RN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0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51DB-A888-42E7-BD5B-6DDA688D2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/>
              <a:t>Language-based generative models for drug design</a:t>
            </a:r>
            <a:endParaRPr lang="en-GB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16BBF-C4A2-4501-AD00-3C79D655D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4" y="5563363"/>
            <a:ext cx="11166761" cy="74383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2"/>
                </a:solidFill>
              </a:rPr>
              <a:t>International Conference on Chemical Structures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2"/>
                </a:solidFill>
              </a:rPr>
              <a:t>16/06/2022</a:t>
            </a:r>
            <a:endParaRPr lang="en-GB" sz="16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50AF79E-D74B-A007-94E9-3D9EA390D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050" y="4368381"/>
            <a:ext cx="11166475" cy="1207586"/>
          </a:xfrm>
        </p:spPr>
        <p:txBody>
          <a:bodyPr anchor="ctr">
            <a:normAutofit/>
          </a:bodyPr>
          <a:lstStyle/>
          <a:p>
            <a:r>
              <a:rPr lang="en-GB" sz="1800" b="1" spc="0" dirty="0">
                <a:latin typeface="+mj-lt"/>
              </a:rPr>
              <a:t>Morgan Thomas</a:t>
            </a:r>
          </a:p>
          <a:p>
            <a:r>
              <a:rPr lang="en-GB" sz="1800" dirty="0">
                <a:latin typeface="+mj-lt"/>
              </a:rPr>
              <a:t>Centre for Molecular Informatics, University of Cambridge, UK</a:t>
            </a:r>
          </a:p>
        </p:txBody>
      </p:sp>
    </p:spTree>
    <p:extLst>
      <p:ext uri="{BB962C8B-B14F-4D97-AF65-F5344CB8AC3E}">
        <p14:creationId xmlns:p14="http://schemas.microsoft.com/office/powerpoint/2010/main" val="281815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A149-3E9C-E4B9-681F-9F7CBEB0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Arial" panose="020B0604020202020204" pitchFamily="34" charset="0"/>
              </a:rPr>
              <a:t>Tuning </a:t>
            </a:r>
            <a:r>
              <a:rPr lang="el-GR" dirty="0">
                <a:cs typeface="Arial" panose="020B0604020202020204" pitchFamily="34" charset="0"/>
              </a:rPr>
              <a:t>σ</a:t>
            </a:r>
            <a:r>
              <a:rPr lang="en-GB" dirty="0">
                <a:cs typeface="Arial" panose="020B0604020202020204" pitchFamily="34" charset="0"/>
              </a:rPr>
              <a:t> has greater effect on chemical space generalizability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88D44-DA27-4771-BEC5-390CB7BB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1C3A5-DEF4-BB29-C1AA-BD5C4B3D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59D41DCA-835C-78F1-B60C-2362A805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133438"/>
            <a:ext cx="11515692" cy="262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AEA12-94DD-A270-AC0A-5ED051FA4F69}"/>
              </a:ext>
            </a:extLst>
          </p:cNvPr>
          <p:cNvSpPr txBox="1"/>
          <p:nvPr/>
        </p:nvSpPr>
        <p:spPr>
          <a:xfrm>
            <a:off x="162426" y="924666"/>
            <a:ext cx="30138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*</a:t>
            </a:r>
            <a:r>
              <a:rPr lang="en-GB" sz="1400" i="1" dirty="0" err="1"/>
              <a:t>MOSES</a:t>
            </a:r>
            <a:r>
              <a:rPr lang="en-GB" sz="1400" i="1" baseline="30000" dirty="0" err="1"/>
              <a:t>n</a:t>
            </a:r>
            <a:r>
              <a:rPr lang="en-GB" sz="1400" i="1" baseline="-25000" dirty="0"/>
              <a:t>  </a:t>
            </a:r>
            <a:r>
              <a:rPr lang="en-GB" sz="1400" i="1" dirty="0"/>
              <a:t>[1, 2] used for prior training</a:t>
            </a:r>
          </a:p>
          <a:p>
            <a:r>
              <a:rPr lang="en-GB" sz="1400" i="1" dirty="0"/>
              <a:t>*</a:t>
            </a:r>
            <a:r>
              <a:rPr lang="en-GB" sz="1400" i="1" dirty="0" err="1"/>
              <a:t>MOSES</a:t>
            </a:r>
            <a:r>
              <a:rPr lang="en-GB" sz="1400" i="1" baseline="30000" dirty="0" err="1"/>
              <a:t>n</a:t>
            </a:r>
            <a:r>
              <a:rPr lang="en-GB" sz="1400" i="1" dirty="0"/>
              <a:t> only includes molecules with:</a:t>
            </a:r>
          </a:p>
          <a:p>
            <a:pPr lvl="1"/>
            <a:r>
              <a:rPr lang="en-GB" sz="1400" i="1" dirty="0"/>
              <a:t>250 &lt;= MW &lt;= 350</a:t>
            </a:r>
          </a:p>
          <a:p>
            <a:pPr lvl="1"/>
            <a:r>
              <a:rPr lang="en-GB" sz="1400" i="1" dirty="0" err="1"/>
              <a:t>LogP</a:t>
            </a:r>
            <a:r>
              <a:rPr lang="en-GB" sz="1400" i="1" dirty="0"/>
              <a:t> &lt;= 3.5</a:t>
            </a:r>
          </a:p>
          <a:p>
            <a:pPr lvl="1"/>
            <a:r>
              <a:rPr lang="en-GB" sz="1400" i="1" dirty="0"/>
              <a:t># rotatable bonds &lt;= 7</a:t>
            </a:r>
          </a:p>
          <a:p>
            <a:endParaRPr lang="en-GB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18EA1-BB00-1645-3A6D-D9070E429F1D}"/>
              </a:ext>
            </a:extLst>
          </p:cNvPr>
          <p:cNvSpPr txBox="1"/>
          <p:nvPr/>
        </p:nvSpPr>
        <p:spPr>
          <a:xfrm>
            <a:off x="3047489" y="6598377"/>
            <a:ext cx="60970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[1] </a:t>
            </a:r>
            <a:r>
              <a:rPr lang="en-GB" sz="800" dirty="0" err="1">
                <a:solidFill>
                  <a:schemeClr val="bg1"/>
                </a:solidFill>
                <a:cs typeface="Arial" panose="020B0604020202020204" pitchFamily="34" charset="0"/>
              </a:rPr>
              <a:t>Polykovskiy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, D., </a:t>
            </a:r>
            <a:r>
              <a:rPr lang="en-GB" sz="800" i="1" dirty="0">
                <a:solidFill>
                  <a:schemeClr val="bg1"/>
                </a:solidFill>
                <a:cs typeface="Arial" panose="020B0604020202020204" pitchFamily="34" charset="0"/>
              </a:rPr>
              <a:t>et al. 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Front. </a:t>
            </a:r>
            <a:r>
              <a:rPr lang="en-GB" sz="800" dirty="0" err="1">
                <a:solidFill>
                  <a:schemeClr val="bg1"/>
                </a:solidFill>
                <a:cs typeface="Arial" panose="020B0604020202020204" pitchFamily="34" charset="0"/>
              </a:rPr>
              <a:t>Pharmacol</a:t>
            </a:r>
            <a:r>
              <a:rPr lang="en-GB" sz="800" i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 11, 565644 (2020)    [2] </a:t>
            </a:r>
            <a:r>
              <a:rPr lang="en-GB" sz="800" dirty="0">
                <a:solidFill>
                  <a:schemeClr val="bg1"/>
                </a:solidFill>
              </a:rPr>
              <a:t>Thomas, M., </a:t>
            </a:r>
            <a:r>
              <a:rPr lang="en-GB" sz="800" i="1" dirty="0">
                <a:solidFill>
                  <a:schemeClr val="bg1"/>
                </a:solidFill>
              </a:rPr>
              <a:t>et al </a:t>
            </a:r>
            <a:r>
              <a:rPr lang="en-GB" sz="800" dirty="0">
                <a:solidFill>
                  <a:schemeClr val="bg1"/>
                </a:solidFill>
              </a:rPr>
              <a:t>J </a:t>
            </a:r>
            <a:r>
              <a:rPr lang="en-GB" sz="800" dirty="0" err="1">
                <a:solidFill>
                  <a:schemeClr val="bg1"/>
                </a:solidFill>
              </a:rPr>
              <a:t>Cheminform</a:t>
            </a:r>
            <a:r>
              <a:rPr lang="en-GB" sz="800" dirty="0">
                <a:solidFill>
                  <a:schemeClr val="bg1"/>
                </a:solidFill>
              </a:rPr>
              <a:t> 13, 39 (2021)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3706-BBF4-7B5B-B8EE-4F1993461DCB}"/>
              </a:ext>
            </a:extLst>
          </p:cNvPr>
          <p:cNvSpPr txBox="1"/>
          <p:nvPr/>
        </p:nvSpPr>
        <p:spPr>
          <a:xfrm>
            <a:off x="6203950" y="1153974"/>
            <a:ext cx="317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AHC: higher </a:t>
            </a:r>
            <a:r>
              <a:rPr lang="el-GR" dirty="0">
                <a:cs typeface="Arial" panose="020B0604020202020204" pitchFamily="34" charset="0"/>
              </a:rPr>
              <a:t>σ</a:t>
            </a:r>
            <a:r>
              <a:rPr lang="en-GB" dirty="0"/>
              <a:t> values generalize to </a:t>
            </a:r>
            <a:r>
              <a:rPr lang="en-GB" dirty="0">
                <a:cs typeface="Arial" panose="020B0604020202020204" pitchFamily="34" charset="0"/>
              </a:rPr>
              <a:t>restricted property space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816ED0-C7D3-5195-AFA6-C9984BFCE45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83724" y="1477140"/>
            <a:ext cx="2420226" cy="114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8D8F39-FAA5-10CD-0CF0-3BF0A93FA9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374155" y="1477140"/>
            <a:ext cx="1977017" cy="120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B9E42-E100-17D9-D4A1-7D0F0DBF0724}"/>
              </a:ext>
            </a:extLst>
          </p:cNvPr>
          <p:cNvSpPr txBox="1"/>
          <p:nvPr/>
        </p:nvSpPr>
        <p:spPr>
          <a:xfrm>
            <a:off x="5054600" y="4982568"/>
            <a:ext cx="25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AHC: lower </a:t>
            </a:r>
            <a:r>
              <a:rPr lang="el-GR" dirty="0">
                <a:cs typeface="Arial" panose="020B0604020202020204" pitchFamily="34" charset="0"/>
              </a:rPr>
              <a:t>σ</a:t>
            </a:r>
            <a:r>
              <a:rPr lang="en-GB" dirty="0"/>
              <a:t> values maintain </a:t>
            </a:r>
            <a:r>
              <a:rPr lang="en-GB" dirty="0">
                <a:cs typeface="Arial" panose="020B0604020202020204" pitchFamily="34" charset="0"/>
              </a:rPr>
              <a:t>property space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012D6F-41C9-B67D-4ED9-F1F963A9EF7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78317" y="3942341"/>
            <a:ext cx="1176283" cy="136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B333F7-58E6-5FD9-8069-98A38517276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26220" y="4124259"/>
            <a:ext cx="1016130" cy="118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B14DD1-F6D6-A41B-EF1B-B3BC26AAA28E}"/>
              </a:ext>
            </a:extLst>
          </p:cNvPr>
          <p:cNvSpPr txBox="1"/>
          <p:nvPr/>
        </p:nvSpPr>
        <p:spPr>
          <a:xfrm>
            <a:off x="8501046" y="4982568"/>
            <a:ext cx="343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REINVENT: Same </a:t>
            </a:r>
            <a:r>
              <a:rPr lang="el-GR" dirty="0">
                <a:cs typeface="Arial" panose="020B0604020202020204" pitchFamily="34" charset="0"/>
              </a:rPr>
              <a:t>σ</a:t>
            </a:r>
            <a:r>
              <a:rPr lang="en-GB" dirty="0"/>
              <a:t> range has much less control on generalization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961B51-2537-B65E-2CED-000334BD57AA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0218721" y="4124259"/>
            <a:ext cx="675049" cy="85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3397BC7-F16F-4453-3990-B692128F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66" y="4637927"/>
            <a:ext cx="2785552" cy="1843733"/>
          </a:xfrm>
          <a:prstGeom prst="rect">
            <a:avLst/>
          </a:prstGeom>
        </p:spPr>
      </p:pic>
      <p:pic>
        <p:nvPicPr>
          <p:cNvPr id="19" name="Picture 21">
            <a:extLst>
              <a:ext uri="{FF2B5EF4-FFF2-40B4-BE49-F238E27FC236}">
                <a16:creationId xmlns:a16="http://schemas.microsoft.com/office/drawing/2014/main" id="{EA7B7874-8072-D432-6189-7F0834CA0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9110" y="4654076"/>
            <a:ext cx="2785552" cy="18437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6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6BBA-E9CB-FC79-D698-9CF50C23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AHC can exploit diversity filter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45B33-7268-E888-AF73-BA15261F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61F16-57DA-C669-A1D0-87D818ED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C1739B9-473D-3EA0-C618-7E8327C45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" t="37768" r="-231" b="41731"/>
          <a:stretch/>
        </p:blipFill>
        <p:spPr>
          <a:xfrm>
            <a:off x="7918580" y="1081969"/>
            <a:ext cx="4273420" cy="43428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BB17F2E-764D-FB5C-BB3B-069FD65B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6" y="1548939"/>
            <a:ext cx="11724745" cy="199355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4DE8628-CA56-52F6-91F0-C73F43DF1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06" t="37848" r="21566" b="39215"/>
          <a:stretch/>
        </p:blipFill>
        <p:spPr>
          <a:xfrm>
            <a:off x="10235275" y="3717209"/>
            <a:ext cx="1954416" cy="534365"/>
          </a:xfrm>
          <a:prstGeom prst="rect">
            <a:avLst/>
          </a:prstGeom>
        </p:spPr>
      </p:pic>
      <p:pic>
        <p:nvPicPr>
          <p:cNvPr id="15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A600E6E-B7C7-885B-C133-BA6D3CCF8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26" y="4150966"/>
            <a:ext cx="11724745" cy="1994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E14DB2-E732-D99D-DA8A-735CCE6609FC}"/>
              </a:ext>
            </a:extLst>
          </p:cNvPr>
          <p:cNvSpPr txBox="1"/>
          <p:nvPr/>
        </p:nvSpPr>
        <p:spPr>
          <a:xfrm>
            <a:off x="98585" y="1138178"/>
            <a:ext cx="773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Extending AHC with DF over 500 steps reveals further </a:t>
            </a:r>
            <a:r>
              <a:rPr lang="en-GB" b="1" dirty="0">
                <a:solidFill>
                  <a:srgbClr val="C00000"/>
                </a:solidFill>
              </a:rPr>
              <a:t>mode collapse ~ 200 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3BFCDB-660F-A14D-F91D-49D05C4E3B15}"/>
              </a:ext>
            </a:extLst>
          </p:cNvPr>
          <p:cNvSpPr txBox="1"/>
          <p:nvPr/>
        </p:nvSpPr>
        <p:spPr>
          <a:xfrm>
            <a:off x="98584" y="3807124"/>
            <a:ext cx="1030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AHC optimization converges at minimum score threshold (0.8) as it learns to avoid diversity filter penalization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5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1D98-3A29-1AD9-766B-DE6BCEF0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Diversity filter hyperparameter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F2DD1-365D-91FE-E3B6-5F255366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5007A-E2E3-6886-6EF9-1BBFB01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12</a:t>
            </a:fld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7E7D3-D729-754F-8D8F-B40F10D75A74}"/>
              </a:ext>
            </a:extLst>
          </p:cNvPr>
          <p:cNvGrpSpPr/>
          <p:nvPr/>
        </p:nvGrpSpPr>
        <p:grpSpPr>
          <a:xfrm>
            <a:off x="467226" y="1253622"/>
            <a:ext cx="4806949" cy="1884531"/>
            <a:chOff x="228600" y="2638295"/>
            <a:chExt cx="4020288" cy="148844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BAA5610-A1E0-4930-A9A4-D354FCBC506D}"/>
                </a:ext>
              </a:extLst>
            </p:cNvPr>
            <p:cNvSpPr/>
            <p:nvPr/>
          </p:nvSpPr>
          <p:spPr>
            <a:xfrm>
              <a:off x="228600" y="3429000"/>
              <a:ext cx="1360095" cy="369332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err="1">
                  <a:solidFill>
                    <a:schemeClr val="tx1"/>
                  </a:solidFill>
                  <a:cs typeface="Arial" panose="020B0604020202020204" pitchFamily="34" charset="0"/>
                </a:rPr>
                <a:t>GuacaMol</a:t>
              </a:r>
              <a:endParaRPr lang="en-GB" sz="1200" baseline="-2500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729F75-805D-8F1A-59AD-BC2C8214B2EB}"/>
                </a:ext>
              </a:extLst>
            </p:cNvPr>
            <p:cNvSpPr/>
            <p:nvPr/>
          </p:nvSpPr>
          <p:spPr>
            <a:xfrm>
              <a:off x="429846" y="2639280"/>
              <a:ext cx="957605" cy="354375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err="1">
                  <a:solidFill>
                    <a:schemeClr val="tx1"/>
                  </a:solidFill>
                  <a:cs typeface="Arial" panose="020B0604020202020204" pitchFamily="34" charset="0"/>
                </a:rPr>
                <a:t>RNN</a:t>
              </a:r>
              <a:r>
                <a:rPr lang="en-GB" sz="1200" baseline="-25000" err="1">
                  <a:solidFill>
                    <a:schemeClr val="tx1"/>
                  </a:solidFill>
                  <a:cs typeface="Arial" panose="020B0604020202020204" pitchFamily="34" charset="0"/>
                </a:rPr>
                <a:t>prior</a:t>
              </a:r>
              <a:endParaRPr lang="en-GB" sz="1200" baseline="-2500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DE1E2D-B0AD-0608-8909-092DBE090C1F}"/>
                </a:ext>
              </a:extLst>
            </p:cNvPr>
            <p:cNvSpPr/>
            <p:nvPr/>
          </p:nvSpPr>
          <p:spPr>
            <a:xfrm>
              <a:off x="1944842" y="2638295"/>
              <a:ext cx="957605" cy="354375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err="1">
                  <a:solidFill>
                    <a:schemeClr val="tx1"/>
                  </a:solidFill>
                  <a:cs typeface="Arial" panose="020B0604020202020204" pitchFamily="34" charset="0"/>
                </a:rPr>
                <a:t>RNN</a:t>
              </a:r>
              <a:r>
                <a:rPr lang="en-GB" sz="1200" baseline="-25000" err="1">
                  <a:solidFill>
                    <a:schemeClr val="tx1"/>
                  </a:solidFill>
                  <a:cs typeface="Arial" panose="020B0604020202020204" pitchFamily="34" charset="0"/>
                </a:rPr>
                <a:t>agent</a:t>
              </a:r>
              <a:endParaRPr lang="en-GB" sz="1200" baseline="-2500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730850-14CF-20E3-EFE6-A7A2F1A3BBD1}"/>
                </a:ext>
              </a:extLst>
            </p:cNvPr>
            <p:cNvSpPr/>
            <p:nvPr/>
          </p:nvSpPr>
          <p:spPr>
            <a:xfrm>
              <a:off x="1957352" y="3632396"/>
              <a:ext cx="957605" cy="3543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Scoring function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D64EB7-445A-C12A-7675-DDA0AA77AE9A}"/>
                </a:ext>
              </a:extLst>
            </p:cNvPr>
            <p:cNvSpPr txBox="1"/>
            <p:nvPr/>
          </p:nvSpPr>
          <p:spPr>
            <a:xfrm>
              <a:off x="2914957" y="3572743"/>
              <a:ext cx="13339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 dirty="0">
                  <a:cs typeface="Arial" panose="020B0604020202020204" pitchFamily="34" charset="0"/>
                </a:rPr>
                <a:t>Aripiprazole similarity C</a:t>
              </a:r>
              <a:r>
                <a:rPr lang="en-GB" sz="1000" i="1" baseline="-25000" dirty="0">
                  <a:cs typeface="Arial" panose="020B0604020202020204" pitchFamily="34" charset="0"/>
                </a:rPr>
                <a:t>11</a:t>
              </a:r>
              <a:r>
                <a:rPr lang="en-GB" sz="1000" i="1" dirty="0">
                  <a:cs typeface="Arial" panose="020B0604020202020204" pitchFamily="34" charset="0"/>
                </a:rPr>
                <a:t>H</a:t>
              </a:r>
              <a:r>
                <a:rPr lang="en-GB" sz="1000" i="1" baseline="-25000" dirty="0">
                  <a:cs typeface="Arial" panose="020B0604020202020204" pitchFamily="34" charset="0"/>
                </a:rPr>
                <a:t>24</a:t>
              </a:r>
              <a:r>
                <a:rPr lang="en-GB" sz="1000" i="1" dirty="0">
                  <a:cs typeface="Arial" panose="020B0604020202020204" pitchFamily="34" charset="0"/>
                </a:rPr>
                <a:t> isomers</a:t>
              </a:r>
            </a:p>
            <a:p>
              <a:r>
                <a:rPr lang="en-GB" sz="1000" i="1" dirty="0">
                  <a:cs typeface="Arial" panose="020B0604020202020204" pitchFamily="34" charset="0"/>
                </a:rPr>
                <a:t>Osimertinib MPO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BD5E85-ECBA-2192-1AED-BA6280C1F74B}"/>
                </a:ext>
              </a:extLst>
            </p:cNvPr>
            <p:cNvGrpSpPr/>
            <p:nvPr/>
          </p:nvGrpSpPr>
          <p:grpSpPr>
            <a:xfrm>
              <a:off x="2045935" y="2936108"/>
              <a:ext cx="780438" cy="780440"/>
              <a:chOff x="8749442" y="2444485"/>
              <a:chExt cx="780438" cy="78044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AFCB96-3E30-6AAD-E270-1EA1BA57B3EF}"/>
                  </a:ext>
                </a:extLst>
              </p:cNvPr>
              <p:cNvSpPr txBox="1"/>
              <p:nvPr/>
            </p:nvSpPr>
            <p:spPr>
              <a:xfrm>
                <a:off x="8793901" y="2724587"/>
                <a:ext cx="692727" cy="2187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200" dirty="0">
                    <a:cs typeface="Arial" panose="020B0604020202020204" pitchFamily="34" charset="0"/>
                  </a:rPr>
                  <a:t>500 steps</a:t>
                </a: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B10354C-8A39-36E1-8D28-2FB6ECC6B3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50138" flipV="1">
                <a:off x="8749442" y="2444489"/>
                <a:ext cx="780436" cy="780436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cs typeface="Arial" panose="020B0604020202020204" pitchFamily="34" charset="0"/>
                </a:endParaRPr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D19BAD28-6EF6-D955-DA44-173C543F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50138" flipH="1">
                <a:off x="8749444" y="2444485"/>
                <a:ext cx="780436" cy="780436"/>
              </a:xfrm>
              <a:prstGeom prst="arc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5D8E2B-A059-DFE9-4D0D-4DC4D2DA5805}"/>
                </a:ext>
              </a:extLst>
            </p:cNvPr>
            <p:cNvSpPr/>
            <p:nvPr/>
          </p:nvSpPr>
          <p:spPr>
            <a:xfrm>
              <a:off x="2783120" y="3176954"/>
              <a:ext cx="1224000" cy="2462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>
                  <a:solidFill>
                    <a:schemeClr val="tx1"/>
                  </a:solidFill>
                  <a:cs typeface="Arial" panose="020B0604020202020204" pitchFamily="34" charset="0"/>
                </a:rPr>
                <a:t>Diversity filter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FE969A-C84A-2EBA-90F3-D1CFB78CD40C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1387451" y="2815483"/>
              <a:ext cx="557391" cy="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6BE944-6008-B602-914B-13C58C6E7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646" y="3041220"/>
              <a:ext cx="1" cy="339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701E65B-E340-D45C-8635-E5B8E1532CA9}"/>
              </a:ext>
            </a:extLst>
          </p:cNvPr>
          <p:cNvSpPr/>
          <p:nvPr/>
        </p:nvSpPr>
        <p:spPr>
          <a:xfrm>
            <a:off x="2607149" y="3245289"/>
            <a:ext cx="484632" cy="59155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77694D0-4C53-AA82-D820-AC93D950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0" y="4329306"/>
            <a:ext cx="4589103" cy="15502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EDD889-809B-FE46-0F78-52958A9E8D74}"/>
              </a:ext>
            </a:extLst>
          </p:cNvPr>
          <p:cNvSpPr txBox="1"/>
          <p:nvPr/>
        </p:nvSpPr>
        <p:spPr>
          <a:xfrm>
            <a:off x="215330" y="3958073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Endpoints</a:t>
            </a:r>
            <a:endParaRPr lang="en-GB" b="1" u="sng" dirty="0"/>
          </a:p>
        </p:txBody>
      </p:sp>
      <p:pic>
        <p:nvPicPr>
          <p:cNvPr id="23" name="Picture 22" descr="Table&#10;&#10;Description automatically generated with low confidence">
            <a:extLst>
              <a:ext uri="{FF2B5EF4-FFF2-40B4-BE49-F238E27FC236}">
                <a16:creationId xmlns:a16="http://schemas.microsoft.com/office/drawing/2014/main" id="{CFFA648E-6ED8-41B4-AA50-F8386C632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82" y="960608"/>
            <a:ext cx="6294729" cy="42148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7C79EF-38B1-AB93-933B-CFD7057FA016}"/>
              </a:ext>
            </a:extLst>
          </p:cNvPr>
          <p:cNvSpPr txBox="1"/>
          <p:nvPr/>
        </p:nvSpPr>
        <p:spPr>
          <a:xfrm>
            <a:off x="5884603" y="5245932"/>
            <a:ext cx="6196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Observations</a:t>
            </a:r>
          </a:p>
          <a:p>
            <a:r>
              <a:rPr lang="en-GB" dirty="0"/>
              <a:t>Minimum score threshold &lt; 0.5</a:t>
            </a:r>
          </a:p>
          <a:p>
            <a:r>
              <a:rPr lang="en-GB" dirty="0"/>
              <a:t>Softer gradient of penalization e.g., linear / sigmoid penalization</a:t>
            </a:r>
          </a:p>
          <a:p>
            <a:r>
              <a:rPr lang="en-GB" dirty="0"/>
              <a:t>Conflicting hyperparameters for uniqueness and goal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E6408-89A4-0F7F-FD64-82B0F783D0C3}"/>
              </a:ext>
            </a:extLst>
          </p:cNvPr>
          <p:cNvSpPr txBox="1"/>
          <p:nvPr/>
        </p:nvSpPr>
        <p:spPr>
          <a:xfrm>
            <a:off x="5809680" y="819580"/>
            <a:ext cx="186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Example outcome</a:t>
            </a:r>
            <a:endParaRPr lang="en-GB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69024A-B8D3-8E5F-D721-42CD753BE2B5}"/>
              </a:ext>
            </a:extLst>
          </p:cNvPr>
          <p:cNvSpPr txBox="1"/>
          <p:nvPr/>
        </p:nvSpPr>
        <p:spPr>
          <a:xfrm>
            <a:off x="215329" y="893270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Experiment</a:t>
            </a:r>
            <a:endParaRPr lang="en-GB" b="1" u="sn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4B804-C9F9-99AC-A70E-4EB2F580AE60}"/>
              </a:ext>
            </a:extLst>
          </p:cNvPr>
          <p:cNvSpPr txBox="1"/>
          <p:nvPr/>
        </p:nvSpPr>
        <p:spPr>
          <a:xfrm>
            <a:off x="2881275" y="165862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AHC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5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D711A74D-378F-E5D3-0430-45487DDB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319" y="4036083"/>
            <a:ext cx="3600000" cy="1901613"/>
          </a:xfrm>
          <a:prstGeom prst="rect">
            <a:avLst/>
          </a:prstGeom>
        </p:spPr>
      </p:pic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A0A0A2EC-F744-F1BE-656A-CE6D826B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9" y="872176"/>
            <a:ext cx="4902978" cy="2589879"/>
          </a:xfrm>
          <a:prstGeom prst="rect">
            <a:avLst/>
          </a:prstGeom>
        </p:spPr>
      </p:pic>
      <p:pic>
        <p:nvPicPr>
          <p:cNvPr id="16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1F316385-845A-F039-494B-4C28DC5CA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938" y="4050208"/>
            <a:ext cx="3600000" cy="1901613"/>
          </a:xfrm>
          <a:prstGeom prst="rect">
            <a:avLst/>
          </a:prstGeom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DDAAAB06-03A2-346C-EF54-E1C60B829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" y="4071663"/>
            <a:ext cx="3600000" cy="1901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49625-0D3A-DA59-DF7B-01828628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efficiency improvements in optimizing GPCR docking scores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2301A-9367-4F12-EF3D-07AB666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E9E4F-4AC1-4AF0-C24B-713DF49A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13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3B27B3-940C-8A24-628F-A8B523B21068}"/>
              </a:ext>
            </a:extLst>
          </p:cNvPr>
          <p:cNvCxnSpPr/>
          <p:nvPr/>
        </p:nvCxnSpPr>
        <p:spPr>
          <a:xfrm>
            <a:off x="5035723" y="2072647"/>
            <a:ext cx="1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F917EA-22DB-9824-41C4-AA1A6D8C80F5}"/>
              </a:ext>
            </a:extLst>
          </p:cNvPr>
          <p:cNvCxnSpPr/>
          <p:nvPr/>
        </p:nvCxnSpPr>
        <p:spPr>
          <a:xfrm>
            <a:off x="5035723" y="2072564"/>
            <a:ext cx="1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F7154-42A0-D55D-875E-582E34CDD122}"/>
              </a:ext>
            </a:extLst>
          </p:cNvPr>
          <p:cNvCxnSpPr>
            <a:cxnSpLocks/>
          </p:cNvCxnSpPr>
          <p:nvPr/>
        </p:nvCxnSpPr>
        <p:spPr>
          <a:xfrm>
            <a:off x="5288136" y="2047164"/>
            <a:ext cx="18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D3ECF0-A24B-8A66-664C-D3D97A9D89CD}"/>
              </a:ext>
            </a:extLst>
          </p:cNvPr>
          <p:cNvCxnSpPr>
            <a:cxnSpLocks/>
          </p:cNvCxnSpPr>
          <p:nvPr/>
        </p:nvCxnSpPr>
        <p:spPr>
          <a:xfrm>
            <a:off x="5288136" y="2047164"/>
            <a:ext cx="18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C63E0-EA0F-1D74-117A-56BF195D74DF}"/>
              </a:ext>
            </a:extLst>
          </p:cNvPr>
          <p:cNvCxnSpPr>
            <a:cxnSpLocks/>
          </p:cNvCxnSpPr>
          <p:nvPr/>
        </p:nvCxnSpPr>
        <p:spPr>
          <a:xfrm>
            <a:off x="5125723" y="2072564"/>
            <a:ext cx="0" cy="26106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8FAD16-0543-397D-82B9-096B5DA15A57}"/>
              </a:ext>
            </a:extLst>
          </p:cNvPr>
          <p:cNvCxnSpPr>
            <a:cxnSpLocks/>
          </p:cNvCxnSpPr>
          <p:nvPr/>
        </p:nvCxnSpPr>
        <p:spPr>
          <a:xfrm>
            <a:off x="5375755" y="2047164"/>
            <a:ext cx="0" cy="87946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F0A5FA-85FA-6ACE-AF3E-161C1B690CDA}"/>
              </a:ext>
            </a:extLst>
          </p:cNvPr>
          <p:cNvSpPr txBox="1"/>
          <p:nvPr/>
        </p:nvSpPr>
        <p:spPr>
          <a:xfrm>
            <a:off x="5093254" y="1520240"/>
            <a:ext cx="201952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dirty="0"/>
              <a:t>Optimization ability</a:t>
            </a:r>
          </a:p>
          <a:p>
            <a:pPr algn="ctr"/>
            <a:r>
              <a:rPr lang="en-GB" b="1" dirty="0">
                <a:cs typeface="Calibri"/>
              </a:rPr>
              <a:t>x1.4</a:t>
            </a:r>
          </a:p>
          <a:p>
            <a:pPr algn="ctr"/>
            <a:r>
              <a:rPr lang="en-GB" dirty="0">
                <a:cs typeface="Calibri"/>
              </a:rPr>
              <a:t>(168%/121%)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E98D95-72FE-F0B1-9D87-57206C12EF10}"/>
              </a:ext>
            </a:extLst>
          </p:cNvPr>
          <p:cNvSpPr txBox="1"/>
          <p:nvPr/>
        </p:nvSpPr>
        <p:spPr>
          <a:xfrm>
            <a:off x="2817374" y="3356021"/>
            <a:ext cx="182344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dirty="0"/>
              <a:t>Sample efficiency</a:t>
            </a:r>
          </a:p>
          <a:p>
            <a:pPr algn="ctr"/>
            <a:r>
              <a:rPr lang="en-GB" b="1" dirty="0"/>
              <a:t>x8.6</a:t>
            </a:r>
          </a:p>
          <a:p>
            <a:pPr algn="ctr"/>
            <a:r>
              <a:rPr lang="en-GB" dirty="0"/>
              <a:t>(163/19)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1524DF-EAD9-2B47-71BA-30CDB814D0B5}"/>
              </a:ext>
            </a:extLst>
          </p:cNvPr>
          <p:cNvCxnSpPr/>
          <p:nvPr/>
        </p:nvCxnSpPr>
        <p:spPr>
          <a:xfrm>
            <a:off x="1713180" y="3459057"/>
            <a:ext cx="0" cy="1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6F366C-B97C-D884-0FD6-BC5FB4652120}"/>
              </a:ext>
            </a:extLst>
          </p:cNvPr>
          <p:cNvCxnSpPr/>
          <p:nvPr/>
        </p:nvCxnSpPr>
        <p:spPr>
          <a:xfrm>
            <a:off x="1713180" y="3668607"/>
            <a:ext cx="0" cy="18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E4CC7E-BB36-FA8E-F923-BF0BD54B9F77}"/>
              </a:ext>
            </a:extLst>
          </p:cNvPr>
          <p:cNvCxnSpPr/>
          <p:nvPr/>
        </p:nvCxnSpPr>
        <p:spPr>
          <a:xfrm>
            <a:off x="1713180" y="3459057"/>
            <a:ext cx="0" cy="1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717BD-86BA-A706-59A8-150950BB059C}"/>
              </a:ext>
            </a:extLst>
          </p:cNvPr>
          <p:cNvCxnSpPr/>
          <p:nvPr/>
        </p:nvCxnSpPr>
        <p:spPr>
          <a:xfrm>
            <a:off x="1713180" y="3668607"/>
            <a:ext cx="0" cy="18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434C90E-3385-71CA-3C4E-E8DB74714410}"/>
              </a:ext>
            </a:extLst>
          </p:cNvPr>
          <p:cNvCxnSpPr>
            <a:cxnSpLocks/>
          </p:cNvCxnSpPr>
          <p:nvPr/>
        </p:nvCxnSpPr>
        <p:spPr>
          <a:xfrm>
            <a:off x="1713180" y="3552184"/>
            <a:ext cx="104430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08C6CEB-57FF-FD69-BD4C-7F6D833F232A}"/>
              </a:ext>
            </a:extLst>
          </p:cNvPr>
          <p:cNvCxnSpPr>
            <a:cxnSpLocks/>
          </p:cNvCxnSpPr>
          <p:nvPr/>
        </p:nvCxnSpPr>
        <p:spPr>
          <a:xfrm>
            <a:off x="1713180" y="3763776"/>
            <a:ext cx="941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5E2566-7E56-AECE-AFB5-19DE51B42A3C}"/>
              </a:ext>
            </a:extLst>
          </p:cNvPr>
          <p:cNvSpPr txBox="1"/>
          <p:nvPr/>
        </p:nvSpPr>
        <p:spPr>
          <a:xfrm>
            <a:off x="3521553" y="5035092"/>
            <a:ext cx="6147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x1.5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FC17B-5E18-B0C0-DEBB-F34E429FDFC8}"/>
              </a:ext>
            </a:extLst>
          </p:cNvPr>
          <p:cNvSpPr txBox="1"/>
          <p:nvPr/>
        </p:nvSpPr>
        <p:spPr>
          <a:xfrm>
            <a:off x="7503073" y="5044976"/>
            <a:ext cx="6207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x1.5</a:t>
            </a:r>
            <a:r>
              <a:rPr lang="en-US" sz="1600" b="1" dirty="0"/>
              <a:t>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C3420D-879D-5D99-6DAF-D0830A507A5D}"/>
              </a:ext>
            </a:extLst>
          </p:cNvPr>
          <p:cNvSpPr txBox="1"/>
          <p:nvPr/>
        </p:nvSpPr>
        <p:spPr>
          <a:xfrm>
            <a:off x="11562483" y="5114245"/>
            <a:ext cx="70059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x1.3</a:t>
            </a:r>
            <a:r>
              <a:rPr lang="en-US" sz="1600" b="1" dirty="0"/>
              <a:t>​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C868C-1F71-8C68-687D-6D063DA630EE}"/>
              </a:ext>
            </a:extLst>
          </p:cNvPr>
          <p:cNvCxnSpPr>
            <a:cxnSpLocks/>
          </p:cNvCxnSpPr>
          <p:nvPr/>
        </p:nvCxnSpPr>
        <p:spPr>
          <a:xfrm>
            <a:off x="3577893" y="5022470"/>
            <a:ext cx="0" cy="36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C9D9FF-96F2-DDD5-2A12-490DA4C4A0C6}"/>
              </a:ext>
            </a:extLst>
          </p:cNvPr>
          <p:cNvCxnSpPr>
            <a:cxnSpLocks/>
          </p:cNvCxnSpPr>
          <p:nvPr/>
        </p:nvCxnSpPr>
        <p:spPr>
          <a:xfrm>
            <a:off x="11601126" y="5114245"/>
            <a:ext cx="0" cy="36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0C5FEE-AB21-D39A-26A0-899916080836}"/>
              </a:ext>
            </a:extLst>
          </p:cNvPr>
          <p:cNvCxnSpPr>
            <a:cxnSpLocks/>
          </p:cNvCxnSpPr>
          <p:nvPr/>
        </p:nvCxnSpPr>
        <p:spPr>
          <a:xfrm flipH="1">
            <a:off x="7548664" y="5001015"/>
            <a:ext cx="356" cy="43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D72D07-7400-4677-692B-1D25D3D7D739}"/>
              </a:ext>
            </a:extLst>
          </p:cNvPr>
          <p:cNvCxnSpPr>
            <a:cxnSpLocks/>
          </p:cNvCxnSpPr>
          <p:nvPr/>
        </p:nvCxnSpPr>
        <p:spPr>
          <a:xfrm flipH="1" flipV="1">
            <a:off x="5173988" y="5960538"/>
            <a:ext cx="435130" cy="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35BCA8-C01C-403F-A6DF-8A6FD84EBEA4}"/>
              </a:ext>
            </a:extLst>
          </p:cNvPr>
          <p:cNvCxnSpPr>
            <a:cxnSpLocks/>
          </p:cNvCxnSpPr>
          <p:nvPr/>
        </p:nvCxnSpPr>
        <p:spPr>
          <a:xfrm flipH="1" flipV="1">
            <a:off x="9165089" y="5937696"/>
            <a:ext cx="435130" cy="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8A583D-F087-0166-C32F-44494EB60C61}"/>
              </a:ext>
            </a:extLst>
          </p:cNvPr>
          <p:cNvCxnSpPr>
            <a:cxnSpLocks/>
          </p:cNvCxnSpPr>
          <p:nvPr/>
        </p:nvCxnSpPr>
        <p:spPr>
          <a:xfrm flipH="1" flipV="1">
            <a:off x="1250890" y="6002232"/>
            <a:ext cx="435130" cy="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614874-64C3-45E4-740E-84A3EA109107}"/>
              </a:ext>
            </a:extLst>
          </p:cNvPr>
          <p:cNvSpPr txBox="1"/>
          <p:nvPr/>
        </p:nvSpPr>
        <p:spPr>
          <a:xfrm>
            <a:off x="1246047" y="6014637"/>
            <a:ext cx="6147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x4.7</a:t>
            </a:r>
            <a:endParaRPr 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D10B7-9D8C-0156-AEF1-8E3853E5923F}"/>
              </a:ext>
            </a:extLst>
          </p:cNvPr>
          <p:cNvSpPr txBox="1"/>
          <p:nvPr/>
        </p:nvSpPr>
        <p:spPr>
          <a:xfrm>
            <a:off x="9160246" y="5937696"/>
            <a:ext cx="6147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/>
              <a:t>x0.6</a:t>
            </a:r>
            <a:endParaRPr lang="en-US" sz="16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919590-E6BE-9D25-FC97-31993045C241}"/>
              </a:ext>
            </a:extLst>
          </p:cNvPr>
          <p:cNvSpPr txBox="1"/>
          <p:nvPr/>
        </p:nvSpPr>
        <p:spPr>
          <a:xfrm>
            <a:off x="5051367" y="5937696"/>
            <a:ext cx="81633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&gt; x8.0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DFF59-CD26-7795-2BCC-F7BF2B889370}"/>
              </a:ext>
            </a:extLst>
          </p:cNvPr>
          <p:cNvSpPr txBox="1"/>
          <p:nvPr/>
        </p:nvSpPr>
        <p:spPr>
          <a:xfrm>
            <a:off x="9172" y="6252614"/>
            <a:ext cx="3418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# Samples to surpass mean score of known actives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C4C94E6-03B0-347F-69A1-252387DDED42}"/>
              </a:ext>
            </a:extLst>
          </p:cNvPr>
          <p:cNvGrpSpPr/>
          <p:nvPr/>
        </p:nvGrpSpPr>
        <p:grpSpPr>
          <a:xfrm>
            <a:off x="7067285" y="886521"/>
            <a:ext cx="4315705" cy="3084303"/>
            <a:chOff x="7780848" y="886521"/>
            <a:chExt cx="4315705" cy="3084303"/>
          </a:xfrm>
        </p:grpSpPr>
        <p:pic>
          <p:nvPicPr>
            <p:cNvPr id="53" name="Picture 5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12617B4-192F-45C3-4D51-224500B9B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9" r="12018"/>
            <a:stretch/>
          </p:blipFill>
          <p:spPr>
            <a:xfrm>
              <a:off x="7780848" y="886521"/>
              <a:ext cx="4315705" cy="308430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3D9A412-72C8-A080-6D92-D711258BC978}"/>
                </a:ext>
              </a:extLst>
            </p:cNvPr>
            <p:cNvSpPr txBox="1"/>
            <p:nvPr/>
          </p:nvSpPr>
          <p:spPr>
            <a:xfrm>
              <a:off x="10732578" y="1100888"/>
              <a:ext cx="53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OX</a:t>
              </a:r>
              <a:r>
                <a:rPr lang="en-GB" b="1" baseline="-25000" dirty="0"/>
                <a:t>1</a:t>
              </a:r>
              <a:endParaRPr lang="en-GB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640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2.5E-6 0.0379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4.375E-6 0.12824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0.08607 -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092 L 0.00795 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7" grpId="0"/>
      <p:bldP spid="8" grpId="0"/>
      <p:bldP spid="29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D6E-CD52-857E-D804-25212C35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chemistry remains as reasonable as REINVENT</a:t>
            </a:r>
            <a:endParaRPr lang="en-GB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FEFE2-ADB6-291D-8035-46E0B57A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08A90-0B22-856F-6944-1F1D9ABC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14</a:t>
            </a:fld>
            <a:endParaRPr lang="en-GB"/>
          </a:p>
        </p:txBody>
      </p:sp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58EC8F6-4C17-D3A7-19A0-9255980AB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9" y="1685142"/>
            <a:ext cx="7319600" cy="4766759"/>
          </a:xfrm>
          <a:prstGeom prst="rect">
            <a:avLst/>
          </a:prstGeom>
        </p:spPr>
      </p:pic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D47A01B-ECAD-4D0D-F612-6BBD3DFC5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57" b="42263"/>
          <a:stretch/>
        </p:blipFill>
        <p:spPr>
          <a:xfrm>
            <a:off x="2959435" y="1400043"/>
            <a:ext cx="2743200" cy="236358"/>
          </a:xfrm>
          <a:prstGeom prst="rect">
            <a:avLst/>
          </a:prstGeom>
        </p:spPr>
      </p:pic>
      <p:pic>
        <p:nvPicPr>
          <p:cNvPr id="10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32678F7-1553-E695-2E91-A689DFF10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977" y="1592808"/>
            <a:ext cx="3240000" cy="2091344"/>
          </a:xfrm>
          <a:prstGeom prst="rect">
            <a:avLst/>
          </a:prstGeom>
        </p:spPr>
      </p:pic>
      <p:pic>
        <p:nvPicPr>
          <p:cNvPr id="13" name="Picture 13" descr="A picture containing factory, building&#10;&#10;Description automatically generated">
            <a:extLst>
              <a:ext uri="{FF2B5EF4-FFF2-40B4-BE49-F238E27FC236}">
                <a16:creationId xmlns:a16="http://schemas.microsoft.com/office/drawing/2014/main" id="{C9D811D4-64F9-957B-00F6-2FE4B992A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977" y="4320948"/>
            <a:ext cx="3240000" cy="2130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21C00D-5751-5355-BD51-3E2A9F6EDFB8}"/>
              </a:ext>
            </a:extLst>
          </p:cNvPr>
          <p:cNvSpPr txBox="1"/>
          <p:nvPr/>
        </p:nvSpPr>
        <p:spPr>
          <a:xfrm>
            <a:off x="162426" y="1033342"/>
            <a:ext cx="415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Similar property distribution </a:t>
            </a:r>
            <a:r>
              <a:rPr lang="en-GB" dirty="0"/>
              <a:t>to REINVENT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40B1D-7E47-70CD-3EB3-450F40BC9497}"/>
              </a:ext>
            </a:extLst>
          </p:cNvPr>
          <p:cNvSpPr txBox="1"/>
          <p:nvPr/>
        </p:nvSpPr>
        <p:spPr>
          <a:xfrm>
            <a:off x="7731968" y="1010579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Maintains similar</a:t>
            </a:r>
            <a:r>
              <a:rPr lang="en-GB" b="1" dirty="0"/>
              <a:t> </a:t>
            </a:r>
            <a:r>
              <a:rPr lang="en-GB" dirty="0"/>
              <a:t>ratio of molecules </a:t>
            </a:r>
            <a:r>
              <a:rPr lang="en-GB" b="1" dirty="0">
                <a:solidFill>
                  <a:srgbClr val="00B050"/>
                </a:solidFill>
              </a:rPr>
              <a:t>passing medicinal chemistry &amp;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PAINS</a:t>
            </a:r>
            <a:r>
              <a:rPr lang="en-GB" dirty="0"/>
              <a:t> filters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944F-6757-2C95-9E17-20C6253D04F6}"/>
              </a:ext>
            </a:extLst>
          </p:cNvPr>
          <p:cNvSpPr txBox="1"/>
          <p:nvPr/>
        </p:nvSpPr>
        <p:spPr>
          <a:xfrm>
            <a:off x="7731968" y="3606856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Fewer idiosyncratic fingerprint bits </a:t>
            </a:r>
            <a:r>
              <a:rPr lang="en-GB" dirty="0"/>
              <a:t>compared to training dataset than REINVENT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1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13A1-A196-7036-AED5-D7A3D1FC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8" y="201414"/>
            <a:ext cx="11881185" cy="892491"/>
          </a:xfrm>
        </p:spPr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chemistry remains as reasonable as REINVENT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63F88-20E9-03BB-6966-76382E49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6061B-F968-1D08-27FF-D3A4BD33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EBB27-BF1F-468F-70D3-C71FB3BD1B58}"/>
              </a:ext>
            </a:extLst>
          </p:cNvPr>
          <p:cNvSpPr txBox="1"/>
          <p:nvPr/>
        </p:nvSpPr>
        <p:spPr>
          <a:xfrm>
            <a:off x="60160" y="18906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REINVENT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72FD5-B67B-5BF5-BD47-EBA7951AA076}"/>
              </a:ext>
            </a:extLst>
          </p:cNvPr>
          <p:cNvSpPr txBox="1"/>
          <p:nvPr/>
        </p:nvSpPr>
        <p:spPr>
          <a:xfrm>
            <a:off x="60160" y="3570861"/>
            <a:ext cx="12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AHC w. DF*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10B60-51AA-1CE5-7760-E9C678EDF8F4}"/>
              </a:ext>
            </a:extLst>
          </p:cNvPr>
          <p:cNvSpPr txBox="1"/>
          <p:nvPr/>
        </p:nvSpPr>
        <p:spPr>
          <a:xfrm>
            <a:off x="3629680" y="86995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GB" baseline="-25000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99DAF-BD5C-C0DF-0B73-723933819094}"/>
              </a:ext>
            </a:extLst>
          </p:cNvPr>
          <p:cNvSpPr/>
          <p:nvPr/>
        </p:nvSpPr>
        <p:spPr>
          <a:xfrm>
            <a:off x="162427" y="889066"/>
            <a:ext cx="336884" cy="318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02E93-652C-7E60-66EE-A83D0E67E11F}"/>
              </a:ext>
            </a:extLst>
          </p:cNvPr>
          <p:cNvSpPr txBox="1"/>
          <p:nvPr/>
        </p:nvSpPr>
        <p:spPr>
          <a:xfrm>
            <a:off x="499311" y="902520"/>
            <a:ext cx="1693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Known active substructure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06C88F0-97FF-CDD1-69A8-EFA4A79EA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73618"/>
              </p:ext>
            </p:extLst>
          </p:nvPr>
        </p:nvGraphicFramePr>
        <p:xfrm>
          <a:off x="1632031" y="1164130"/>
          <a:ext cx="4393263" cy="3257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857684" imgH="4343136" progId="ChemDraw.Document.6.0">
                  <p:embed/>
                </p:oleObj>
              </mc:Choice>
              <mc:Fallback>
                <p:oleObj name="CS ChemDraw Drawing" r:id="rId3" imgW="5857684" imgH="4343136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06C88F0-97FF-CDD1-69A8-EFA4A79EA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2031" y="1164130"/>
                        <a:ext cx="4393263" cy="3257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50A2958-62B0-CD27-6144-2E6CBCF0B00A}"/>
              </a:ext>
            </a:extLst>
          </p:cNvPr>
          <p:cNvSpPr txBox="1"/>
          <p:nvPr/>
        </p:nvSpPr>
        <p:spPr>
          <a:xfrm>
            <a:off x="8914170" y="86852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µ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E19FAD3-8212-4450-14D9-81898E5B8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4870"/>
              </p:ext>
            </p:extLst>
          </p:nvPr>
        </p:nvGraphicFramePr>
        <p:xfrm>
          <a:off x="6789149" y="1222403"/>
          <a:ext cx="4561347" cy="3199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081796" imgH="4265438" progId="ChemDraw.Document.6.0">
                  <p:embed/>
                </p:oleObj>
              </mc:Choice>
              <mc:Fallback>
                <p:oleObj name="CS ChemDraw Drawing" r:id="rId5" imgW="6081796" imgH="4265438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9E19FAD3-8212-4450-14D9-81898E5B8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9149" y="1222403"/>
                        <a:ext cx="4561347" cy="3199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E2718DF-80A7-2A87-B0F7-499017CBC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892" y="4720291"/>
            <a:ext cx="4813539" cy="1724605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7B06DEC-6519-44C5-A717-AE5112BDD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663567"/>
              </p:ext>
            </p:extLst>
          </p:nvPr>
        </p:nvGraphicFramePr>
        <p:xfrm>
          <a:off x="6789149" y="4817473"/>
          <a:ext cx="4498611" cy="1293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998148" imgH="1724410" progId="ChemDraw.Document.6.0">
                  <p:embed/>
                </p:oleObj>
              </mc:Choice>
              <mc:Fallback>
                <p:oleObj name="CS ChemDraw Drawing" r:id="rId8" imgW="5998148" imgH="172441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7B06DEC-6519-44C5-A717-AE5112BDDD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89149" y="4817473"/>
                        <a:ext cx="4498611" cy="129330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3C5A463-9332-0FA9-B422-2788832AA620}"/>
              </a:ext>
            </a:extLst>
          </p:cNvPr>
          <p:cNvSpPr txBox="1"/>
          <p:nvPr/>
        </p:nvSpPr>
        <p:spPr>
          <a:xfrm>
            <a:off x="6789149" y="4477598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Known actives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CFCFA3-94E3-FAF9-BFB8-425B45D8AE39}"/>
              </a:ext>
            </a:extLst>
          </p:cNvPr>
          <p:cNvSpPr txBox="1"/>
          <p:nvPr/>
        </p:nvSpPr>
        <p:spPr>
          <a:xfrm>
            <a:off x="0" y="4525077"/>
            <a:ext cx="1747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similarity to actives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Less similarity to </a:t>
            </a:r>
            <a:r>
              <a:rPr lang="en-GB" b="1" dirty="0" err="1">
                <a:solidFill>
                  <a:srgbClr val="00B050"/>
                </a:solidFill>
              </a:rPr>
              <a:t>inactives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954AED-495D-9EA3-04DB-0C91869A1B87}"/>
              </a:ext>
            </a:extLst>
          </p:cNvPr>
          <p:cNvCxnSpPr>
            <a:cxnSpLocks/>
          </p:cNvCxnSpPr>
          <p:nvPr/>
        </p:nvCxnSpPr>
        <p:spPr>
          <a:xfrm>
            <a:off x="6497054" y="1093905"/>
            <a:ext cx="0" cy="51357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633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79E8-974C-EA01-3FCC-429536A3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Disclaimer: docking score alone is not an adequate objective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A820-6C19-D678-38E2-3DA91191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DAFCB-DA8E-C558-351E-7A54D45A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40B11-9B0C-2153-8BC4-03365AC6B643}"/>
              </a:ext>
            </a:extLst>
          </p:cNvPr>
          <p:cNvSpPr txBox="1"/>
          <p:nvPr/>
        </p:nvSpPr>
        <p:spPr>
          <a:xfrm>
            <a:off x="7025206" y="1387748"/>
            <a:ext cx="11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GB" baseline="-25000" dirty="0"/>
              <a:t>2a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MPO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3E2511-7F4D-33B7-DD25-215DDFC9FB42}"/>
              </a:ext>
            </a:extLst>
          </p:cNvPr>
          <p:cNvSpPr/>
          <p:nvPr/>
        </p:nvSpPr>
        <p:spPr>
          <a:xfrm>
            <a:off x="2535155" y="3185428"/>
            <a:ext cx="913675" cy="4406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8" descr="Shape, arrow&#10;&#10;Description automatically generated">
            <a:extLst>
              <a:ext uri="{FF2B5EF4-FFF2-40B4-BE49-F238E27FC236}">
                <a16:creationId xmlns:a16="http://schemas.microsoft.com/office/drawing/2014/main" id="{D411CDF1-41AE-0D55-0E13-A736B26BE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98"/>
          <a:stretch/>
        </p:blipFill>
        <p:spPr>
          <a:xfrm>
            <a:off x="3448830" y="1138335"/>
            <a:ext cx="3497998" cy="2403135"/>
          </a:xfrm>
          <a:prstGeom prst="rect">
            <a:avLst/>
          </a:prstGeom>
        </p:spPr>
      </p:pic>
      <p:sp>
        <p:nvSpPr>
          <p:cNvPr id="22" name="Arrow: Up 21">
            <a:extLst>
              <a:ext uri="{FF2B5EF4-FFF2-40B4-BE49-F238E27FC236}">
                <a16:creationId xmlns:a16="http://schemas.microsoft.com/office/drawing/2014/main" id="{C82EF9EF-A257-8E94-CB4C-88C92F5FC0DE}"/>
              </a:ext>
            </a:extLst>
          </p:cNvPr>
          <p:cNvSpPr/>
          <p:nvPr/>
        </p:nvSpPr>
        <p:spPr>
          <a:xfrm>
            <a:off x="6957096" y="1838917"/>
            <a:ext cx="306806" cy="584775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FA5A19-5036-4DB4-8AFD-1E2CE8E83647}"/>
              </a:ext>
            </a:extLst>
          </p:cNvPr>
          <p:cNvGrpSpPr/>
          <p:nvPr/>
        </p:nvGrpSpPr>
        <p:grpSpPr>
          <a:xfrm>
            <a:off x="2822246" y="3706365"/>
            <a:ext cx="6284356" cy="2793372"/>
            <a:chOff x="3970859" y="2747355"/>
            <a:chExt cx="8166998" cy="3717333"/>
          </a:xfrm>
        </p:grpSpPr>
        <p:pic>
          <p:nvPicPr>
            <p:cNvPr id="24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DEAF9A23-7883-4174-681F-6C2B0981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0859" y="3991488"/>
              <a:ext cx="7951460" cy="2473200"/>
            </a:xfrm>
            <a:prstGeom prst="rect">
              <a:avLst/>
            </a:prstGeom>
          </p:spPr>
        </p:pic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84AD0914-9561-6E1E-25AF-CCD70F28B4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6989" y="3379678"/>
            <a:ext cx="645584" cy="6618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860779" imgH="882422" progId="ChemDraw.Document.6.0">
                    <p:embed/>
                  </p:oleObj>
                </mc:Choice>
                <mc:Fallback>
                  <p:oleObj name="CS ChemDraw Drawing" r:id="rId5" imgW="860779" imgH="882422" progId="ChemDraw.Document.6.0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84AD0914-9561-6E1E-25AF-CCD70F28B40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56989" y="3379678"/>
                          <a:ext cx="645584" cy="6618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F2B5A69-D5D4-D9E2-5352-11CE04A5B0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5538" y="2793826"/>
            <a:ext cx="647005" cy="666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7" imgW="862673" imgH="888607" progId="ChemDraw.Document.6.0">
                    <p:embed/>
                  </p:oleObj>
                </mc:Choice>
                <mc:Fallback>
                  <p:oleObj name="CS ChemDraw Drawing" r:id="rId7" imgW="862673" imgH="888607" progId="ChemDraw.Document.6.0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F2B5A69-D5D4-D9E2-5352-11CE04A5B0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15538" y="2793826"/>
                          <a:ext cx="647005" cy="6664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0CF9552C-78F8-5C94-B44D-7AB5CC6267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03472" y="3950197"/>
            <a:ext cx="686777" cy="38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9" imgW="915702" imgH="515182" progId="ChemDraw.Document.6.0">
                    <p:embed/>
                  </p:oleObj>
                </mc:Choice>
                <mc:Fallback>
                  <p:oleObj name="CS ChemDraw Drawing" r:id="rId9" imgW="915702" imgH="515182" progId="ChemDraw.Document.6.0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0CF9552C-78F8-5C94-B44D-7AB5CC6267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03472" y="3950197"/>
                          <a:ext cx="686777" cy="38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471FF543-1325-6F33-23DF-98BFE53878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59092" y="3127053"/>
            <a:ext cx="645939" cy="660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861252" imgH="880995" progId="ChemDraw.Document.6.0">
                    <p:embed/>
                  </p:oleObj>
                </mc:Choice>
                <mc:Fallback>
                  <p:oleObj name="CS ChemDraw Drawing" r:id="rId11" imgW="861252" imgH="880995" progId="ChemDraw.Document.6.0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471FF543-1325-6F33-23DF-98BFE53878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559092" y="3127053"/>
                          <a:ext cx="645939" cy="6607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>
              <a:extLst>
                <a:ext uri="{FF2B5EF4-FFF2-40B4-BE49-F238E27FC236}">
                  <a16:creationId xmlns:a16="http://schemas.microsoft.com/office/drawing/2014/main" id="{CEFF38E5-BE72-3E11-DDF8-FCBF76F032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36320" y="3419668"/>
            <a:ext cx="645939" cy="660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861252" imgH="880995" progId="ChemDraw.Document.6.0">
                    <p:embed/>
                  </p:oleObj>
                </mc:Choice>
                <mc:Fallback>
                  <p:oleObj name="CS ChemDraw Drawing" r:id="rId13" imgW="861252" imgH="880995" progId="ChemDraw.Document.6.0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CEFF38E5-BE72-3E11-DDF8-FCBF76F032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936320" y="3419668"/>
                          <a:ext cx="645939" cy="6607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>
              <a:extLst>
                <a:ext uri="{FF2B5EF4-FFF2-40B4-BE49-F238E27FC236}">
                  <a16:creationId xmlns:a16="http://schemas.microsoft.com/office/drawing/2014/main" id="{9796AC8B-C089-C7CB-7C1B-033C816457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57629" y="2747355"/>
            <a:ext cx="645939" cy="660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5" imgW="861252" imgH="880995" progId="ChemDraw.Document.6.0">
                    <p:embed/>
                  </p:oleObj>
                </mc:Choice>
                <mc:Fallback>
                  <p:oleObj name="CS ChemDraw Drawing" r:id="rId15" imgW="861252" imgH="880995" progId="ChemDraw.Document.6.0">
                    <p:embed/>
                    <p:pic>
                      <p:nvPicPr>
                        <p:cNvPr id="31" name="Object 30">
                          <a:extLst>
                            <a:ext uri="{FF2B5EF4-FFF2-40B4-BE49-F238E27FC236}">
                              <a16:creationId xmlns:a16="http://schemas.microsoft.com/office/drawing/2014/main" id="{9796AC8B-C089-C7CB-7C1B-033C8164570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357629" y="2747355"/>
                          <a:ext cx="645939" cy="6607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D5A1DE6D-E585-016A-7230-0B90006073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14163" y="3911627"/>
            <a:ext cx="435716" cy="568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7" imgW="580955" imgH="757789" progId="ChemDraw.Document.6.0">
                    <p:embed/>
                  </p:oleObj>
                </mc:Choice>
                <mc:Fallback>
                  <p:oleObj name="CS ChemDraw Drawing" r:id="rId17" imgW="580955" imgH="757789" progId="ChemDraw.Document.6.0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D5A1DE6D-E585-016A-7230-0B90006073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814163" y="3911627"/>
                          <a:ext cx="435716" cy="5683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22E6969-C096-5337-E8FA-37781B5FA4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98772" y="3357173"/>
            <a:ext cx="686777" cy="660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9" imgW="915702" imgH="880520" progId="ChemDraw.Document.6.0">
                    <p:embed/>
                  </p:oleObj>
                </mc:Choice>
                <mc:Fallback>
                  <p:oleObj name="CS ChemDraw Drawing" r:id="rId19" imgW="915702" imgH="880520" progId="ChemDraw.Document.6.0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C22E6969-C096-5337-E8FA-37781B5FA4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998772" y="3357173"/>
                          <a:ext cx="686777" cy="6603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1D2F0A2B-332D-259A-ED82-934E90EFA1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57402" y="2975299"/>
            <a:ext cx="686777" cy="52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1" imgW="915702" imgH="697851" progId="ChemDraw.Document.6.0">
                    <p:embed/>
                  </p:oleObj>
                </mc:Choice>
                <mc:Fallback>
                  <p:oleObj name="CS ChemDraw Drawing" r:id="rId21" imgW="915702" imgH="697851" progId="ChemDraw.Document.6.0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1D2F0A2B-332D-259A-ED82-934E90EFA1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457402" y="2975299"/>
                          <a:ext cx="686777" cy="523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2170E3FF-C1D6-A1FC-FF72-0335894F1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04750" y="3878855"/>
            <a:ext cx="653752" cy="539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3" imgW="871669" imgH="719258" progId="ChemDraw.Document.6.0">
                    <p:embed/>
                  </p:oleObj>
                </mc:Choice>
                <mc:Fallback>
                  <p:oleObj name="CS ChemDraw Drawing" r:id="rId23" imgW="871669" imgH="719258" progId="ChemDraw.Document.6.0">
                    <p:embed/>
                    <p:pic>
                      <p:nvPicPr>
                        <p:cNvPr id="35" name="Object 34">
                          <a:extLst>
                            <a:ext uri="{FF2B5EF4-FFF2-40B4-BE49-F238E27FC236}">
                              <a16:creationId xmlns:a16="http://schemas.microsoft.com/office/drawing/2014/main" id="{2170E3FF-C1D6-A1FC-FF72-0335894F10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7804750" y="3878855"/>
                          <a:ext cx="653752" cy="5394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EEE606B4-C8D3-8E33-7710-6C8342A589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61327" y="3168321"/>
            <a:ext cx="629604" cy="657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5" imgW="839472" imgH="876238" progId="ChemDraw.Document.6.0">
                    <p:embed/>
                  </p:oleObj>
                </mc:Choice>
                <mc:Fallback>
                  <p:oleObj name="CS ChemDraw Drawing" r:id="rId25" imgW="839472" imgH="876238" progId="ChemDraw.Document.6.0">
                    <p:embed/>
                    <p:pic>
                      <p:nvPicPr>
                        <p:cNvPr id="36" name="Object 35">
                          <a:extLst>
                            <a:ext uri="{FF2B5EF4-FFF2-40B4-BE49-F238E27FC236}">
                              <a16:creationId xmlns:a16="http://schemas.microsoft.com/office/drawing/2014/main" id="{EEE606B4-C8D3-8E33-7710-6C8342A589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8061327" y="3168321"/>
                          <a:ext cx="629604" cy="6571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64890F29-24A1-D9BC-B730-D96804BE35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460154" y="4808342"/>
            <a:ext cx="637772" cy="3635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7" imgW="850362" imgH="484738" progId="ChemDraw.Document.6.0">
                    <p:embed/>
                  </p:oleObj>
                </mc:Choice>
                <mc:Fallback>
                  <p:oleObj name="CS ChemDraw Drawing" r:id="rId27" imgW="850362" imgH="484738" progId="ChemDraw.Document.6.0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64890F29-24A1-D9BC-B730-D96804BE35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8460154" y="4808342"/>
                          <a:ext cx="637772" cy="3635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id="{15F4E498-AE99-E830-9E8E-0C4CF234B7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28901" y="3787799"/>
            <a:ext cx="887057" cy="560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9" imgW="1182742" imgH="746848" progId="ChemDraw.Document.6.0">
                    <p:embed/>
                  </p:oleObj>
                </mc:Choice>
                <mc:Fallback>
                  <p:oleObj name="CS ChemDraw Drawing" r:id="rId29" imgW="1182742" imgH="746848" progId="ChemDraw.Document.6.0">
                    <p:embed/>
                    <p:pic>
                      <p:nvPicPr>
                        <p:cNvPr id="38" name="Object 37">
                          <a:extLst>
                            <a:ext uri="{FF2B5EF4-FFF2-40B4-BE49-F238E27FC236}">
                              <a16:creationId xmlns:a16="http://schemas.microsoft.com/office/drawing/2014/main" id="{15F4E498-AE99-E830-9E8E-0C4CF234B7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8728901" y="3787799"/>
                          <a:ext cx="887057" cy="5601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8">
              <a:extLst>
                <a:ext uri="{FF2B5EF4-FFF2-40B4-BE49-F238E27FC236}">
                  <a16:creationId xmlns:a16="http://schemas.microsoft.com/office/drawing/2014/main" id="{5C882F88-3633-C1E0-C550-1A74B2780D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0651" y="4257036"/>
            <a:ext cx="530530" cy="866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1" imgW="707373" imgH="1155474" progId="ChemDraw.Document.6.0">
                    <p:embed/>
                  </p:oleObj>
                </mc:Choice>
                <mc:Fallback>
                  <p:oleObj name="CS ChemDraw Drawing" r:id="rId31" imgW="707373" imgH="1155474" progId="ChemDraw.Document.6.0">
                    <p:embed/>
                    <p:pic>
                      <p:nvPicPr>
                        <p:cNvPr id="39" name="Object 38">
                          <a:extLst>
                            <a:ext uri="{FF2B5EF4-FFF2-40B4-BE49-F238E27FC236}">
                              <a16:creationId xmlns:a16="http://schemas.microsoft.com/office/drawing/2014/main" id="{5C882F88-3633-C1E0-C550-1A74B2780D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9290651" y="4257036"/>
                          <a:ext cx="530530" cy="8666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D010903D-0768-4860-EF36-DA0C6DF6F3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83298" y="4917135"/>
            <a:ext cx="496085" cy="5747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3" imgW="661446" imgH="766352" progId="ChemDraw.Document.6.0">
                    <p:embed/>
                  </p:oleObj>
                </mc:Choice>
                <mc:Fallback>
                  <p:oleObj name="CS ChemDraw Drawing" r:id="rId33" imgW="661446" imgH="766352" progId="ChemDraw.Document.6.0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D010903D-0768-4860-EF36-DA0C6DF6F3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9583298" y="4917135"/>
                          <a:ext cx="496085" cy="5747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C4795F2B-BF32-E80D-7BC5-C513244112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70046" y="4513595"/>
            <a:ext cx="732585" cy="525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5" imgW="976780" imgH="701181" progId="ChemDraw.Document.6.0">
                    <p:embed/>
                  </p:oleObj>
                </mc:Choice>
                <mc:Fallback>
                  <p:oleObj name="CS ChemDraw Drawing" r:id="rId35" imgW="976780" imgH="701181" progId="ChemDraw.Document.6.0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C4795F2B-BF32-E80D-7BC5-C513244112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1070046" y="4513595"/>
                          <a:ext cx="732585" cy="5258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D6E4CDDF-B92C-57BB-4EB3-B6E533F176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41067" y="3765053"/>
            <a:ext cx="694944" cy="525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7" imgW="926592" imgH="701181" progId="ChemDraw.Document.6.0">
                    <p:embed/>
                  </p:oleObj>
                </mc:Choice>
                <mc:Fallback>
                  <p:oleObj name="CS ChemDraw Drawing" r:id="rId37" imgW="926592" imgH="701181" progId="ChemDraw.Document.6.0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D6E4CDDF-B92C-57BB-4EB3-B6E533F17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0741067" y="3765053"/>
                          <a:ext cx="694944" cy="5258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1556BEA7-C954-D019-72A2-3E37C33C6A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50725" y="4001979"/>
            <a:ext cx="687132" cy="52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9" imgW="916176" imgH="697851" progId="ChemDraw.Document.6.0">
                    <p:embed/>
                  </p:oleObj>
                </mc:Choice>
                <mc:Fallback>
                  <p:oleObj name="CS ChemDraw Drawing" r:id="rId39" imgW="916176" imgH="697851" progId="ChemDraw.Document.6.0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1556BEA7-C954-D019-72A2-3E37C33C6A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1450725" y="4001979"/>
                          <a:ext cx="687132" cy="523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>
              <a:extLst>
                <a:ext uri="{FF2B5EF4-FFF2-40B4-BE49-F238E27FC236}">
                  <a16:creationId xmlns:a16="http://schemas.microsoft.com/office/drawing/2014/main" id="{282321ED-E9DD-B0CA-6385-7BB35AC180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7201" y="3416808"/>
            <a:ext cx="686777" cy="52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1" imgW="915702" imgH="697851" progId="ChemDraw.Document.6.0">
                    <p:embed/>
                  </p:oleObj>
                </mc:Choice>
                <mc:Fallback>
                  <p:oleObj name="CS ChemDraw Drawing" r:id="rId41" imgW="915702" imgH="697851" progId="ChemDraw.Document.6.0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282321ED-E9DD-B0CA-6385-7BB35AC180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10287201" y="3416808"/>
                          <a:ext cx="686777" cy="523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6C1E72EA-2AE2-0818-A9E9-EE3BA455BD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57626" y="3892600"/>
            <a:ext cx="674348" cy="796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3" imgW="899130" imgH="1062237" progId="ChemDraw.Document.6.0">
                    <p:embed/>
                  </p:oleObj>
                </mc:Choice>
                <mc:Fallback>
                  <p:oleObj name="CS ChemDraw Drawing" r:id="rId43" imgW="899130" imgH="1062237" progId="ChemDraw.Document.6.0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6C1E72EA-2AE2-0818-A9E9-EE3BA455BD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9957626" y="3892600"/>
                          <a:ext cx="674348" cy="7966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0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C941F9B-2BB3-4BFA-8DAA-E743224E85EE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l="33699" t="16311" r="27868" b="5009"/>
          <a:stretch/>
        </p:blipFill>
        <p:spPr>
          <a:xfrm>
            <a:off x="195046" y="1150950"/>
            <a:ext cx="2308786" cy="249401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0D36E6C-C16B-4BEE-BD6E-BBB9967F0A4C}"/>
              </a:ext>
            </a:extLst>
          </p:cNvPr>
          <p:cNvSpPr txBox="1"/>
          <p:nvPr/>
        </p:nvSpPr>
        <p:spPr>
          <a:xfrm>
            <a:off x="6885092" y="2471840"/>
            <a:ext cx="229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MPO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 recovers more known A</a:t>
            </a:r>
            <a:r>
              <a:rPr kumimoji="0" lang="en-GB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2A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scaffolds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 than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4C92C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Glide scoring alone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/>
            </a:endParaRPr>
          </a:p>
        </p:txBody>
      </p:sp>
      <p:pic>
        <p:nvPicPr>
          <p:cNvPr id="63" name="Picture 8" descr="Shape, arrow&#10;&#10;Description automatically generated">
            <a:extLst>
              <a:ext uri="{FF2B5EF4-FFF2-40B4-BE49-F238E27FC236}">
                <a16:creationId xmlns:a16="http://schemas.microsoft.com/office/drawing/2014/main" id="{E7E40105-4D59-499E-AA71-4244148F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53" t="30376" r="402" b="48086"/>
          <a:stretch>
            <a:fillRect/>
          </a:stretch>
        </p:blipFill>
        <p:spPr>
          <a:xfrm>
            <a:off x="7710805" y="3544416"/>
            <a:ext cx="1229944" cy="49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256C1C-D2DC-43FE-9473-8AE2BFF52CA9}"/>
                  </a:ext>
                </a:extLst>
              </p:cNvPr>
              <p:cNvSpPr txBox="1"/>
              <p:nvPr/>
            </p:nvSpPr>
            <p:spPr>
              <a:xfrm>
                <a:off x="14305" y="3779957"/>
                <a:ext cx="28917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8000" marR="0" lvl="1" indent="10800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MPO + binding hypothesis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: </a:t>
                </a:r>
              </a:p>
              <a:p>
                <a:pPr marL="108000" marR="0" lvl="1" indent="10800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Docking score </a:t>
                </a:r>
              </a:p>
              <a:p>
                <a:pPr marL="108000" marR="0" lvl="1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- 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BF07">
                        <a:lumMod val="75000"/>
                      </a:srgbClr>
                    </a:solidFill>
                    <a:effectLst/>
                    <a:uLnTx/>
                    <a:uFillTx/>
                    <a:cs typeface="Arial"/>
                  </a:rPr>
                  <a:t>lipophilic hotspot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2CF60"/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constrained</a:t>
                </a:r>
              </a:p>
              <a:p>
                <a:pPr marL="108000" marR="0" lvl="1" indent="10800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RA score</a:t>
                </a:r>
              </a:p>
              <a:p>
                <a:pPr marL="108000" marR="0" lvl="1" indent="10800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TPSA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 40, rot. bonds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 6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256C1C-D2DC-43FE-9473-8AE2BFF5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" y="3779957"/>
                <a:ext cx="2891739" cy="1323439"/>
              </a:xfrm>
              <a:prstGeom prst="rect">
                <a:avLst/>
              </a:prstGeom>
              <a:blipFill>
                <a:blip r:embed="rId48"/>
                <a:stretch>
                  <a:fillRect t="-1382" b="-5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7" descr="A picture containing sport&#10;&#10;Description automatically generated">
            <a:extLst>
              <a:ext uri="{FF2B5EF4-FFF2-40B4-BE49-F238E27FC236}">
                <a16:creationId xmlns:a16="http://schemas.microsoft.com/office/drawing/2014/main" id="{43646C5B-8373-4A63-B839-591F0AA95BF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002695" y="1476535"/>
            <a:ext cx="3311581" cy="18714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0452C33-FC82-450A-B54E-84E1071E7068}"/>
              </a:ext>
            </a:extLst>
          </p:cNvPr>
          <p:cNvSpPr txBox="1"/>
          <p:nvPr/>
        </p:nvSpPr>
        <p:spPr>
          <a:xfrm>
            <a:off x="10007886" y="1100888"/>
            <a:ext cx="114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MPO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07EDAF-1927-4D08-963B-854226BCDC26}"/>
              </a:ext>
            </a:extLst>
          </p:cNvPr>
          <p:cNvSpPr txBox="1"/>
          <p:nvPr/>
        </p:nvSpPr>
        <p:spPr>
          <a:xfrm>
            <a:off x="9707750" y="3722325"/>
            <a:ext cx="22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C92C3"/>
                </a:solidFill>
              </a:rPr>
              <a:t>Glide scoring alone</a:t>
            </a:r>
          </a:p>
        </p:txBody>
      </p:sp>
      <p:pic>
        <p:nvPicPr>
          <p:cNvPr id="72" name="Picture 9">
            <a:extLst>
              <a:ext uri="{FF2B5EF4-FFF2-40B4-BE49-F238E27FC236}">
                <a16:creationId xmlns:a16="http://schemas.microsoft.com/office/drawing/2014/main" id="{8BB7906D-0132-44F0-AC0D-0767F0411FB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002695" y="4113509"/>
            <a:ext cx="3147924" cy="17707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5A44EA-839E-F1C0-A422-6F84297CEA6C}"/>
              </a:ext>
            </a:extLst>
          </p:cNvPr>
          <p:cNvSpPr txBox="1"/>
          <p:nvPr/>
        </p:nvSpPr>
        <p:spPr>
          <a:xfrm>
            <a:off x="5585087" y="6579850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>
                <a:solidFill>
                  <a:schemeClr val="bg1"/>
                </a:solidFill>
              </a:rPr>
              <a:t>AI in Chemistry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1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2" grpId="0" animBg="1"/>
      <p:bldP spid="61" grpId="0"/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1ABBFBFA-8CCD-F050-B93D-9ED63EFA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6" y="910068"/>
            <a:ext cx="9003764" cy="4359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ED611-4C64-CDF9-0009-CC805A3F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AHC more sample efficient than other common RL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A8AE4-4EA8-5797-9606-74DE02BB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66317-CD84-1550-9B3A-7287F786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FE63140-EF3E-80ED-B7DF-BC45AA336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787" y="910068"/>
            <a:ext cx="3544068" cy="2345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DF12D-1E12-E350-0A16-5B70F656CCDB}"/>
              </a:ext>
            </a:extLst>
          </p:cNvPr>
          <p:cNvSpPr txBox="1"/>
          <p:nvPr/>
        </p:nvSpPr>
        <p:spPr>
          <a:xfrm>
            <a:off x="9492069" y="3147192"/>
            <a:ext cx="24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All w. diversity filter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AAC31D2-69B6-E346-E066-8CEE9E1940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47" t="37577" r="14547" b="39834"/>
          <a:stretch/>
        </p:blipFill>
        <p:spPr>
          <a:xfrm>
            <a:off x="9229870" y="2749950"/>
            <a:ext cx="2540731" cy="53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3A525-4B5A-208E-D8D4-CB1CFF570D0B}"/>
              </a:ext>
            </a:extLst>
          </p:cNvPr>
          <p:cNvSpPr txBox="1"/>
          <p:nvPr/>
        </p:nvSpPr>
        <p:spPr>
          <a:xfrm>
            <a:off x="372233" y="5383951"/>
            <a:ext cx="22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AHC is </a:t>
            </a:r>
            <a:r>
              <a:rPr lang="en-GB" b="1" dirty="0">
                <a:solidFill>
                  <a:srgbClr val="00B050"/>
                </a:solidFill>
              </a:rPr>
              <a:t>more sample efficient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7DAA0-55BC-8D5E-CDFB-7CBE30587073}"/>
              </a:ext>
            </a:extLst>
          </p:cNvPr>
          <p:cNvSpPr txBox="1"/>
          <p:nvPr/>
        </p:nvSpPr>
        <p:spPr>
          <a:xfrm>
            <a:off x="2746435" y="5383951"/>
            <a:ext cx="173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HC* undergoes mode collapse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BE56A1-0E0E-75A3-E3C4-37F03F07624A}"/>
              </a:ext>
            </a:extLst>
          </p:cNvPr>
          <p:cNvCxnSpPr>
            <a:cxnSpLocks/>
          </p:cNvCxnSpPr>
          <p:nvPr/>
        </p:nvCxnSpPr>
        <p:spPr>
          <a:xfrm flipH="1" flipV="1">
            <a:off x="2993970" y="4817942"/>
            <a:ext cx="152827" cy="555469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7B3541-123B-50EE-8CC0-DC968F52735C}"/>
              </a:ext>
            </a:extLst>
          </p:cNvPr>
          <p:cNvCxnSpPr>
            <a:cxnSpLocks/>
          </p:cNvCxnSpPr>
          <p:nvPr/>
        </p:nvCxnSpPr>
        <p:spPr>
          <a:xfrm flipV="1">
            <a:off x="1013336" y="3733274"/>
            <a:ext cx="260518" cy="165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48CBDB-E754-F314-DEF8-9D32543CB541}"/>
              </a:ext>
            </a:extLst>
          </p:cNvPr>
          <p:cNvSpPr txBox="1"/>
          <p:nvPr/>
        </p:nvSpPr>
        <p:spPr>
          <a:xfrm>
            <a:off x="57960" y="6134239"/>
            <a:ext cx="589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600" dirty="0"/>
              <a:t>Code available: </a:t>
            </a:r>
            <a:r>
              <a:rPr lang="en-GB" sz="1400" dirty="0">
                <a:latin typeface="Consolas" panose="020B0609020204030204" pitchFamily="49" charset="0"/>
              </a:rPr>
              <a:t>https://github.com/MorganCThomas/SMILES-RNN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4A3C0F-6A1E-6D07-12B3-6B10CB399F9F}"/>
              </a:ext>
            </a:extLst>
          </p:cNvPr>
          <p:cNvSpPr txBox="1"/>
          <p:nvPr/>
        </p:nvSpPr>
        <p:spPr>
          <a:xfrm>
            <a:off x="8017974" y="6134238"/>
            <a:ext cx="388150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dirty="0"/>
              <a:t>This work used 834 scoring configurations ... </a:t>
            </a:r>
            <a:endParaRPr lang="en-GB" sz="1400" dirty="0">
              <a:latin typeface="Consola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22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E88702-4FBE-0C1A-802C-A9438920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MolScore</a:t>
            </a:r>
            <a:r>
              <a:rPr lang="en-GB" dirty="0"/>
              <a:t>: </a:t>
            </a:r>
            <a:r>
              <a:rPr lang="en-US" dirty="0"/>
              <a:t>A semi-automated platform for goal-directed generative model molecule scoring and evaluation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4D8D25-4FD0-F0CA-DC96-588526751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nsolas" panose="020B0609020204030204" pitchFamily="49" charset="0"/>
              </a:rPr>
              <a:t>https://github.com/MorganCThomas/MolScore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AB42E-72A5-C331-7037-C78B5191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371AE-6BB9-2896-0D62-7AAF8ED1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1BBF3-0216-4CFE-A0A7-B5875C3DB79B}"/>
              </a:ext>
            </a:extLst>
          </p:cNvPr>
          <p:cNvSpPr txBox="1"/>
          <p:nvPr/>
        </p:nvSpPr>
        <p:spPr>
          <a:xfrm>
            <a:off x="5454637" y="6579850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 err="1">
                <a:solidFill>
                  <a:schemeClr val="bg1"/>
                </a:solidFill>
              </a:rPr>
              <a:t>MolScore</a:t>
            </a:r>
            <a:r>
              <a:rPr lang="en-GB" sz="800" i="1" dirty="0">
                <a:solidFill>
                  <a:schemeClr val="bg1"/>
                </a:solidFill>
              </a:rPr>
              <a:t> manuscript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9382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BB883-3E1E-DF85-8A8B-C7EFCD2D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MolScore</a:t>
            </a:r>
            <a:r>
              <a:rPr lang="en-GB" dirty="0"/>
              <a:t>: What is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FE1F1-1AFD-73D9-5570-EC1CD6F5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17093-179B-BCDF-039F-445695DD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19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21EA-78C6-D1D7-486F-1DFF7D1DD252}"/>
              </a:ext>
            </a:extLst>
          </p:cNvPr>
          <p:cNvGrpSpPr/>
          <p:nvPr/>
        </p:nvGrpSpPr>
        <p:grpSpPr>
          <a:xfrm>
            <a:off x="526459" y="1450497"/>
            <a:ext cx="11139081" cy="3496544"/>
            <a:chOff x="133244" y="100898"/>
            <a:chExt cx="11912847" cy="3884624"/>
          </a:xfrm>
        </p:grpSpPr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3F328022-120C-A881-06C6-0B863BB9B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995" y="1793120"/>
              <a:ext cx="557303" cy="55730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2359B49-2E73-173A-F6A5-59D4DC4B7EF3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 flipV="1">
              <a:off x="4853329" y="2348019"/>
              <a:ext cx="528772" cy="1176094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9B6A69-48B2-EAA6-BAC7-6F5EE89266F2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5044248" y="2268938"/>
              <a:ext cx="337853" cy="511378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C94D4C-74CB-7CB3-DCB5-C5E607D98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9676" y="2102816"/>
              <a:ext cx="328475" cy="0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25BB22-398C-9AAB-1F10-11F393D51183}"/>
                </a:ext>
              </a:extLst>
            </p:cNvPr>
            <p:cNvCxnSpPr>
              <a:cxnSpLocks/>
              <a:endCxn id="22" idx="7"/>
            </p:cNvCxnSpPr>
            <p:nvPr/>
          </p:nvCxnSpPr>
          <p:spPr>
            <a:xfrm flipH="1">
              <a:off x="5044248" y="1333278"/>
              <a:ext cx="337853" cy="553822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33791E-3A9A-0E70-F39F-3E76824A214B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4853329" y="609132"/>
              <a:ext cx="527353" cy="1198887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3687E2-5A44-1381-A5EB-C8DADDF976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449" y="1725171"/>
              <a:ext cx="1930400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Goal-directed generative model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D12D763-E203-F521-0179-CFB0424C5C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917" y="1746392"/>
              <a:ext cx="1449486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MolScore</a:t>
              </a:r>
              <a:endParaRPr lang="en-GB" sz="14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ECA107-F1B4-66FE-F893-70D49FC59FAF}"/>
                </a:ext>
              </a:extLst>
            </p:cNvPr>
            <p:cNvSpPr txBox="1"/>
            <p:nvPr/>
          </p:nvSpPr>
          <p:spPr>
            <a:xfrm>
              <a:off x="1888785" y="1234513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i="1">
                  <a:latin typeface="Arial" panose="020B0604020202020204" pitchFamily="34" charset="0"/>
                  <a:cs typeface="Arial" panose="020B0604020202020204" pitchFamily="34" charset="0"/>
                </a:rPr>
                <a:t>de novo </a:t>
              </a:r>
              <a:r>
                <a:rPr lang="en-GB" sz="1200">
                  <a:latin typeface="Arial" panose="020B0604020202020204" pitchFamily="34" charset="0"/>
                  <a:cs typeface="Arial" panose="020B0604020202020204" pitchFamily="34" charset="0"/>
                </a:rPr>
                <a:t>molecules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9C42BD-2FA1-B187-7BE9-B4203DFF7D4B}"/>
                </a:ext>
              </a:extLst>
            </p:cNvPr>
            <p:cNvSpPr txBox="1"/>
            <p:nvPr/>
          </p:nvSpPr>
          <p:spPr>
            <a:xfrm>
              <a:off x="1973745" y="2574909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>
                  <a:latin typeface="Arial" panose="020B0604020202020204" pitchFamily="34" charset="0"/>
                  <a:cs typeface="Arial" panose="020B0604020202020204" pitchFamily="34" charset="0"/>
                </a:rPr>
                <a:t>molecule scores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FF69A040-127D-41D7-5464-0084959FAEAB}"/>
                </a:ext>
              </a:extLst>
            </p:cNvPr>
            <p:cNvSpPr/>
            <p:nvPr/>
          </p:nvSpPr>
          <p:spPr>
            <a:xfrm rot="19137523">
              <a:off x="2165093" y="1543570"/>
              <a:ext cx="914400" cy="914400"/>
            </a:xfrm>
            <a:prstGeom prst="arc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73A3994-8BA2-B99C-40AA-D88757BF70FC}"/>
                </a:ext>
              </a:extLst>
            </p:cNvPr>
            <p:cNvSpPr/>
            <p:nvPr/>
          </p:nvSpPr>
          <p:spPr>
            <a:xfrm rot="19137523" flipH="1" flipV="1">
              <a:off x="2202206" y="1646621"/>
              <a:ext cx="914400" cy="914400"/>
            </a:xfrm>
            <a:prstGeom prst="arc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87CE0E-9FD9-0D56-9208-FF2BD6B9E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44" y="100898"/>
              <a:ext cx="11912847" cy="38846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22AD36F-B5C2-EF80-A43F-DCA2F14C4095}"/>
                </a:ext>
              </a:extLst>
            </p:cNvPr>
            <p:cNvSpPr/>
            <p:nvPr/>
          </p:nvSpPr>
          <p:spPr>
            <a:xfrm>
              <a:off x="4583329" y="1808019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18C958-F82D-8C56-2772-1D46ECD2A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101" y="1001651"/>
              <a:ext cx="1891542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Score transformations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B1AA87-0E10-B031-E576-C877909D4E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101" y="1725170"/>
              <a:ext cx="1891542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MPO aggregation methods</a:t>
              </a:r>
              <a:endParaRPr lang="en-GB" sz="14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2CA19D3-49BE-C930-C0CC-34DD33372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101" y="277505"/>
              <a:ext cx="1891542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Scoring functions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D86863-D287-082F-A82C-DC8281EF2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101" y="3177102"/>
              <a:ext cx="1891542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GB" sz="14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07CEAA-25BA-08A4-F668-F295871A8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101" y="2448689"/>
              <a:ext cx="1891542" cy="663255"/>
            </a:xfrm>
            <a:custGeom>
              <a:avLst/>
              <a:gdLst>
                <a:gd name="connsiteX0" fmla="*/ 0 w 3901440"/>
                <a:gd name="connsiteY0" fmla="*/ 325127 h 1950720"/>
                <a:gd name="connsiteX1" fmla="*/ 325127 w 3901440"/>
                <a:gd name="connsiteY1" fmla="*/ 0 h 1950720"/>
                <a:gd name="connsiteX2" fmla="*/ 3576313 w 3901440"/>
                <a:gd name="connsiteY2" fmla="*/ 0 h 1950720"/>
                <a:gd name="connsiteX3" fmla="*/ 3901440 w 3901440"/>
                <a:gd name="connsiteY3" fmla="*/ 325127 h 1950720"/>
                <a:gd name="connsiteX4" fmla="*/ 3901440 w 3901440"/>
                <a:gd name="connsiteY4" fmla="*/ 1625593 h 1950720"/>
                <a:gd name="connsiteX5" fmla="*/ 3576313 w 3901440"/>
                <a:gd name="connsiteY5" fmla="*/ 1950720 h 1950720"/>
                <a:gd name="connsiteX6" fmla="*/ 325127 w 3901440"/>
                <a:gd name="connsiteY6" fmla="*/ 1950720 h 1950720"/>
                <a:gd name="connsiteX7" fmla="*/ 0 w 3901440"/>
                <a:gd name="connsiteY7" fmla="*/ 1625593 h 1950720"/>
                <a:gd name="connsiteX8" fmla="*/ 0 w 3901440"/>
                <a:gd name="connsiteY8" fmla="*/ 325127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1440" h="1950720">
                  <a:moveTo>
                    <a:pt x="0" y="325127"/>
                  </a:moveTo>
                  <a:cubicBezTo>
                    <a:pt x="0" y="145564"/>
                    <a:pt x="145564" y="0"/>
                    <a:pt x="325127" y="0"/>
                  </a:cubicBezTo>
                  <a:lnTo>
                    <a:pt x="3576313" y="0"/>
                  </a:lnTo>
                  <a:cubicBezTo>
                    <a:pt x="3755876" y="0"/>
                    <a:pt x="3901440" y="145564"/>
                    <a:pt x="3901440" y="325127"/>
                  </a:cubicBezTo>
                  <a:lnTo>
                    <a:pt x="3901440" y="1625593"/>
                  </a:lnTo>
                  <a:cubicBezTo>
                    <a:pt x="3901440" y="1805156"/>
                    <a:pt x="3755876" y="1950720"/>
                    <a:pt x="3576313" y="1950720"/>
                  </a:cubicBezTo>
                  <a:lnTo>
                    <a:pt x="325127" y="1950720"/>
                  </a:lnTo>
                  <a:cubicBezTo>
                    <a:pt x="145564" y="1950720"/>
                    <a:pt x="0" y="1805156"/>
                    <a:pt x="0" y="1625593"/>
                  </a:cubicBezTo>
                  <a:lnTo>
                    <a:pt x="0" y="325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006" tIns="240006" rIns="240006" bIns="240006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monitoring</a:t>
              </a:r>
              <a:endParaRPr lang="en-GB" sz="14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0BA32F-A484-F31C-54AA-9590B2122886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7322203" y="2780316"/>
              <a:ext cx="523366" cy="2546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5F3D573D-D6D8-11E0-51F0-74C5B7845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8" r="3404"/>
            <a:stretch/>
          </p:blipFill>
          <p:spPr>
            <a:xfrm>
              <a:off x="7845569" y="1717171"/>
              <a:ext cx="4105982" cy="2131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FE1614-A90B-C163-C656-204846838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2203" y="606586"/>
              <a:ext cx="523366" cy="2546"/>
            </a:xfrm>
            <a:prstGeom prst="straightConnector1">
              <a:avLst/>
            </a:prstGeom>
            <a:ln w="38100">
              <a:solidFill>
                <a:schemeClr val="tx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01C7C67-7819-61D5-69B6-6860D6BB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25334" y="356510"/>
              <a:ext cx="1091070" cy="723152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3E11803-6991-7C74-E1A4-402F31C308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33228" y="368222"/>
              <a:ext cx="1218323" cy="686046"/>
              <a:chOff x="8678784" y="483396"/>
              <a:chExt cx="1624431" cy="91472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F13F701D-6349-C824-FFE5-5666056FE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78784" y="483396"/>
                <a:ext cx="1624431" cy="914728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71CBCC9-B4D1-407E-F26B-FD4989B2614B}"/>
                  </a:ext>
                </a:extLst>
              </p:cNvPr>
              <p:cNvSpPr/>
              <p:nvPr/>
            </p:nvSpPr>
            <p:spPr>
              <a:xfrm>
                <a:off x="8678784" y="483724"/>
                <a:ext cx="1623600" cy="9144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090A06FF-92AF-176A-EAE3-62149E488E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413766"/>
                </p:ext>
              </p:extLst>
            </p:nvPr>
          </p:nvGraphicFramePr>
          <p:xfrm>
            <a:off x="7971358" y="363865"/>
            <a:ext cx="1278108" cy="68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9" imgW="2549193" imgH="1371283" progId="ChemDraw.Document.6.0">
                    <p:embed/>
                  </p:oleObj>
                </mc:Choice>
                <mc:Fallback>
                  <p:oleObj name="CS ChemDraw Drawing" r:id="rId9" imgW="2549193" imgH="1371283" progId="ChemDraw.Document.6.0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090A06FF-92AF-176A-EAE3-62149E488E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71358" y="363865"/>
                          <a:ext cx="1278108" cy="687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ED3612-0C02-8C42-75CE-DBAD9CF2F592}"/>
                </a:ext>
              </a:extLst>
            </p:cNvPr>
            <p:cNvSpPr txBox="1"/>
            <p:nvPr/>
          </p:nvSpPr>
          <p:spPr>
            <a:xfrm>
              <a:off x="7913038" y="108228"/>
              <a:ext cx="13947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Descriptors, similarity and substructure matches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1978C8-E1CC-367B-5644-9997B7C98CA3}"/>
                </a:ext>
              </a:extLst>
            </p:cNvPr>
            <p:cNvSpPr txBox="1"/>
            <p:nvPr/>
          </p:nvSpPr>
          <p:spPr>
            <a:xfrm>
              <a:off x="9273495" y="111819"/>
              <a:ext cx="13947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Predictive models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5BCA1D-62B3-9FBF-E466-8DCC8ED1961C}"/>
                </a:ext>
              </a:extLst>
            </p:cNvPr>
            <p:cNvSpPr txBox="1"/>
            <p:nvPr/>
          </p:nvSpPr>
          <p:spPr>
            <a:xfrm>
              <a:off x="10995345" y="114783"/>
              <a:ext cx="6934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>
                  <a:latin typeface="Arial" panose="020B0604020202020204" pitchFamily="34" charset="0"/>
                  <a:cs typeface="Arial" panose="020B0604020202020204" pitchFamily="34" charset="0"/>
                </a:rPr>
                <a:t>Docking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D03ADD1-7EA6-7B18-9D19-9E62119696BA}"/>
              </a:ext>
            </a:extLst>
          </p:cNvPr>
          <p:cNvSpPr txBox="1"/>
          <p:nvPr/>
        </p:nvSpPr>
        <p:spPr>
          <a:xfrm>
            <a:off x="511343" y="4981240"/>
            <a:ext cx="11532268" cy="127727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Easy to implement </a:t>
            </a:r>
            <a:r>
              <a:rPr lang="en-GB" dirty="0"/>
              <a:t>(3 lines of code)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Flexible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Configuration GUI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Monitor GUI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Standardized output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GB" b="1" dirty="0"/>
              <a:t>Suite of performance metrics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115DDE-A7AD-E67E-AA3D-E2F12237212D}"/>
              </a:ext>
            </a:extLst>
          </p:cNvPr>
          <p:cNvSpPr txBox="1"/>
          <p:nvPr/>
        </p:nvSpPr>
        <p:spPr>
          <a:xfrm>
            <a:off x="526459" y="1009527"/>
            <a:ext cx="1113908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dirty="0"/>
              <a:t>A python platform for </a:t>
            </a:r>
            <a:r>
              <a:rPr lang="en-GB" i="1" dirty="0"/>
              <a:t>de novo </a:t>
            </a:r>
            <a:r>
              <a:rPr lang="en-GB" dirty="0"/>
              <a:t>molecule scoring enabling easier model evaluation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11150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38C4-D813-6665-31B9-0030C20E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895DA-5554-892A-4061-BAA542CE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ADA5D-2678-BC53-C116-5AF75384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B11A50-8C01-FB6B-7F58-FA57DE81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 Background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Recurrent neural networks for </a:t>
            </a:r>
            <a:r>
              <a:rPr lang="en-GB" sz="2000" i="1" dirty="0"/>
              <a:t>de novo </a:t>
            </a:r>
            <a:r>
              <a:rPr lang="en-GB" sz="2000" dirty="0"/>
              <a:t>molecule generation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Poor sample efficiency of reinforcement learning</a:t>
            </a:r>
          </a:p>
          <a:p>
            <a:pPr marL="292608" lvl="1" indent="0">
              <a:buNone/>
            </a:pPr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sz="2400" b="1" dirty="0"/>
              <a:t> Augmented Hill-Climb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Adaptation of REINVENT optimization algorithm to AHC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Comparison to REINVENT on docking tasks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Benchmarking against RL algorithms</a:t>
            </a:r>
          </a:p>
          <a:p>
            <a:pPr marL="292608" lvl="1" indent="0">
              <a:buNone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 err="1"/>
              <a:t>MolScore</a:t>
            </a:r>
            <a:r>
              <a:rPr lang="en-GB" sz="2400" b="1" dirty="0"/>
              <a:t> platform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What is it?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GB" sz="2000" dirty="0"/>
              <a:t>What can it do?</a:t>
            </a:r>
          </a:p>
        </p:txBody>
      </p:sp>
    </p:spTree>
    <p:extLst>
      <p:ext uri="{BB962C8B-B14F-4D97-AF65-F5344CB8AC3E}">
        <p14:creationId xmlns:p14="http://schemas.microsoft.com/office/powerpoint/2010/main" val="1273336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1A38-E5A2-9ACF-6C16-8ED1D42C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MolScore</a:t>
            </a:r>
            <a:r>
              <a:rPr lang="en-GB" dirty="0"/>
              <a:t>: What can it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E6067-7FBD-F21F-92B5-89B44D88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252DC-AC51-CC43-4A19-DF0EA94E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20</a:t>
            </a:fld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82517-DD32-1C68-961A-1FAB2F46489A}"/>
              </a:ext>
            </a:extLst>
          </p:cNvPr>
          <p:cNvSpPr/>
          <p:nvPr/>
        </p:nvSpPr>
        <p:spPr>
          <a:xfrm>
            <a:off x="22726" y="3358059"/>
            <a:ext cx="2988000" cy="23990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Scoring functions 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</a:rPr>
              <a:t>PhysChem</a:t>
            </a:r>
            <a:r>
              <a:rPr lang="en-GB" sz="1600" dirty="0">
                <a:solidFill>
                  <a:schemeClr val="tx1"/>
                </a:solidFill>
              </a:rPr>
              <a:t> descriptors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2D &amp; 3D similarity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Predictive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Docking software’s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Ligand preparation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Synthetic accessibility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6F3157-D773-685E-797B-AF9D1D571E37}"/>
              </a:ext>
            </a:extLst>
          </p:cNvPr>
          <p:cNvSpPr/>
          <p:nvPr/>
        </p:nvSpPr>
        <p:spPr>
          <a:xfrm>
            <a:off x="3069501" y="3358059"/>
            <a:ext cx="2988000" cy="13980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Transformation functions 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Normalize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Linear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Gaussian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C7DC73-398B-4AF9-9F10-C3F77033C332}"/>
              </a:ext>
            </a:extLst>
          </p:cNvPr>
          <p:cNvSpPr/>
          <p:nvPr/>
        </p:nvSpPr>
        <p:spPr>
          <a:xfrm>
            <a:off x="3069501" y="4829419"/>
            <a:ext cx="2988000" cy="15933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Aggregation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Weighted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Arithmetic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Geometric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C00000"/>
                </a:solidFill>
              </a:rPr>
              <a:t>Pareto pairs [21]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3B5E0D-8EC1-2267-7F8A-5B8EE9033707}"/>
              </a:ext>
            </a:extLst>
          </p:cNvPr>
          <p:cNvSpPr/>
          <p:nvPr/>
        </p:nvSpPr>
        <p:spPr>
          <a:xfrm>
            <a:off x="6116276" y="4680438"/>
            <a:ext cx="2988000" cy="1228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rgbClr val="C00000"/>
                </a:solidFill>
              </a:rPr>
              <a:t>Applicability domain filters [24]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C00000"/>
                </a:solidFill>
              </a:rPr>
              <a:t>Maximum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C00000"/>
                </a:solidFill>
              </a:rPr>
              <a:t>Feature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C00000"/>
                </a:solidFill>
              </a:rPr>
              <a:t>PhysChem</a:t>
            </a:r>
            <a:r>
              <a:rPr lang="en-GB" sz="1600" dirty="0">
                <a:solidFill>
                  <a:srgbClr val="C00000"/>
                </a:solidFill>
              </a:rPr>
              <a:t> range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FA496A-1D95-DDC4-1663-A7A86FF69603}"/>
              </a:ext>
            </a:extLst>
          </p:cNvPr>
          <p:cNvSpPr/>
          <p:nvPr/>
        </p:nvSpPr>
        <p:spPr>
          <a:xfrm>
            <a:off x="6116276" y="3363425"/>
            <a:ext cx="2988000" cy="122860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Diversity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Occurrence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Memory-assisted [23]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BA2131-82FA-30A0-4605-70304499D047}"/>
              </a:ext>
            </a:extLst>
          </p:cNvPr>
          <p:cNvSpPr/>
          <p:nvPr/>
        </p:nvSpPr>
        <p:spPr>
          <a:xfrm>
            <a:off x="9163050" y="3367473"/>
            <a:ext cx="2988000" cy="28555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1"/>
                </a:solidFill>
              </a:rPr>
              <a:t>GuacaMol</a:t>
            </a:r>
            <a:r>
              <a:rPr lang="en-GB" sz="1600" dirty="0">
                <a:solidFill>
                  <a:schemeClr val="tx1"/>
                </a:solidFill>
              </a:rPr>
              <a:t> [3]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MOSES [25]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FCD [28]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Sphere exclusion diversity [26]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Functional groups [27]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Ring systems [27]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Analogue similarity [23]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Analogue coverage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A7D9F-79B7-AB8C-912B-29C13EBE818F}"/>
              </a:ext>
            </a:extLst>
          </p:cNvPr>
          <p:cNvSpPr txBox="1"/>
          <p:nvPr/>
        </p:nvSpPr>
        <p:spPr>
          <a:xfrm>
            <a:off x="162427" y="1100888"/>
            <a:ext cx="11881184" cy="1667475"/>
          </a:xfrm>
          <a:prstGeom prst="rect">
            <a:avLst/>
          </a:prstGeom>
          <a:noFill/>
        </p:spPr>
        <p:txBody>
          <a:bodyPr wrap="square" numCol="3" rtlCol="0">
            <a:noAutofit/>
          </a:bodyPr>
          <a:lstStyle/>
          <a:p>
            <a:pPr marL="342900" indent="-180000">
              <a:buFont typeface="+mj-lt"/>
              <a:buAutoNum type="arabicPeriod"/>
            </a:pPr>
            <a:r>
              <a:rPr lang="en-US" sz="1000" b="0" i="0" dirty="0" err="1">
                <a:solidFill>
                  <a:srgbClr val="24292F"/>
                </a:solidFill>
                <a:effectLst/>
              </a:rPr>
              <a:t>RDKit</a:t>
            </a:r>
            <a:r>
              <a:rPr lang="en-US" sz="1000" b="0" i="0" dirty="0">
                <a:solidFill>
                  <a:srgbClr val="24292F"/>
                </a:solidFill>
                <a:effectLst/>
              </a:rPr>
              <a:t>: Open-source cheminformatics. https://www.rdkit.org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Jin</a:t>
            </a:r>
            <a:r>
              <a:rPr lang="en-GB" sz="1000" dirty="0"/>
              <a:t>, W. </a:t>
            </a:r>
            <a:r>
              <a:rPr lang="en-GB" sz="1000" i="1" dirty="0"/>
              <a:t>et al. </a:t>
            </a:r>
            <a:r>
              <a:rPr lang="en-GB" sz="1000" dirty="0" err="1"/>
              <a:t>arXiv</a:t>
            </a:r>
            <a:r>
              <a:rPr lang="en-GB" sz="1000" dirty="0"/>
              <a:t> 1802.04364 (2019)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>
                <a:cs typeface="Arial" panose="020B0604020202020204" pitchFamily="34" charset="0"/>
              </a:rPr>
              <a:t>Brown, N., </a:t>
            </a:r>
            <a:r>
              <a:rPr lang="en-GB" sz="1000" i="1" dirty="0">
                <a:cs typeface="Arial" panose="020B0604020202020204" pitchFamily="34" charset="0"/>
              </a:rPr>
              <a:t>et al. </a:t>
            </a:r>
            <a:r>
              <a:rPr lang="en-GB" sz="1000" dirty="0">
                <a:cs typeface="Arial" panose="020B0604020202020204" pitchFamily="34" charset="0"/>
              </a:rPr>
              <a:t>J Chem Inf Model 59, 3 (2019) 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Grant, J.A., </a:t>
            </a:r>
            <a:r>
              <a:rPr lang="en-GB" sz="1000" i="1" dirty="0"/>
              <a:t>et al. </a:t>
            </a:r>
            <a:r>
              <a:rPr lang="en-GB" sz="1000" dirty="0"/>
              <a:t>J </a:t>
            </a:r>
            <a:r>
              <a:rPr lang="en-GB" sz="1000" dirty="0" err="1"/>
              <a:t>Comput</a:t>
            </a:r>
            <a:r>
              <a:rPr lang="en-GB" sz="1000" dirty="0"/>
              <a:t> Chem</a:t>
            </a:r>
            <a:r>
              <a:rPr lang="en-GB" sz="1000" i="1" dirty="0"/>
              <a:t> </a:t>
            </a:r>
            <a:r>
              <a:rPr lang="en-GB" sz="1000" dirty="0"/>
              <a:t>17, 4 (1996)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Pedregosa</a:t>
            </a:r>
            <a:r>
              <a:rPr lang="en-GB" sz="1000" dirty="0"/>
              <a:t>, F., </a:t>
            </a:r>
            <a:r>
              <a:rPr lang="en-GB" sz="1000" i="1" dirty="0"/>
              <a:t>et al. </a:t>
            </a:r>
            <a:r>
              <a:rPr lang="en-GB" sz="1000" dirty="0"/>
              <a:t>JMLR 12 (2011)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Chen, T., </a:t>
            </a:r>
            <a:r>
              <a:rPr lang="en-GB" sz="1000" i="1" dirty="0"/>
              <a:t>et al. </a:t>
            </a:r>
            <a:r>
              <a:rPr lang="en-GB" sz="1000" dirty="0" err="1"/>
              <a:t>arXiv</a:t>
            </a:r>
            <a:r>
              <a:rPr lang="en-GB" sz="1000" dirty="0"/>
              <a:t> (2016)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Yang, K., </a:t>
            </a:r>
            <a:r>
              <a:rPr lang="en-GB" sz="1000" i="1" dirty="0"/>
              <a:t>et al. </a:t>
            </a:r>
            <a:r>
              <a:rPr lang="en-GB" sz="1000" dirty="0"/>
              <a:t>J Chem Inf Model 59, 8 (2019)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>
                <a:solidFill>
                  <a:srgbClr val="C00000"/>
                </a:solidFill>
              </a:rPr>
              <a:t>Xiong</a:t>
            </a:r>
            <a:r>
              <a:rPr lang="en-GB" sz="1000" dirty="0">
                <a:solidFill>
                  <a:srgbClr val="C00000"/>
                </a:solidFill>
              </a:rPr>
              <a:t>, Z.,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Med Chem 63, 16 (2019)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Friesner</a:t>
            </a:r>
            <a:r>
              <a:rPr lang="en-GB" sz="1000" dirty="0"/>
              <a:t>, R.A., </a:t>
            </a:r>
            <a:r>
              <a:rPr lang="en-GB" sz="1000" i="1" dirty="0"/>
              <a:t>et al. </a:t>
            </a:r>
            <a:r>
              <a:rPr lang="en-GB" sz="1000" dirty="0"/>
              <a:t>J Med Chem 47, 6 (2004)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Koes</a:t>
            </a:r>
            <a:r>
              <a:rPr lang="en-GB" sz="1000" dirty="0"/>
              <a:t>, D.R., </a:t>
            </a:r>
            <a:r>
              <a:rPr lang="en-GB" sz="1000" i="1" dirty="0"/>
              <a:t>et al.</a:t>
            </a:r>
            <a:r>
              <a:rPr lang="en-GB" sz="1000" dirty="0"/>
              <a:t> J Chem Inf Model 26, 53 (2013)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>
                <a:solidFill>
                  <a:srgbClr val="C00000"/>
                </a:solidFill>
              </a:rPr>
              <a:t>Jones, G.,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Mol </a:t>
            </a:r>
            <a:r>
              <a:rPr lang="en-GB" sz="1000" dirty="0" err="1">
                <a:solidFill>
                  <a:srgbClr val="C00000"/>
                </a:solidFill>
              </a:rPr>
              <a:t>Biol</a:t>
            </a:r>
            <a:r>
              <a:rPr lang="en-GB" sz="1000" dirty="0">
                <a:solidFill>
                  <a:srgbClr val="C00000"/>
                </a:solidFill>
              </a:rPr>
              <a:t> 267, 3 (1997)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>
                <a:solidFill>
                  <a:srgbClr val="C00000"/>
                </a:solidFill>
              </a:rPr>
              <a:t>Korb</a:t>
            </a:r>
            <a:r>
              <a:rPr lang="en-GB" sz="1000" dirty="0">
                <a:solidFill>
                  <a:srgbClr val="C00000"/>
                </a:solidFill>
              </a:rPr>
              <a:t>, O., </a:t>
            </a:r>
            <a:r>
              <a:rPr lang="en-GB" sz="1000" i="1" dirty="0">
                <a:solidFill>
                  <a:srgbClr val="C00000"/>
                </a:solidFill>
              </a:rPr>
              <a:t>et al.</a:t>
            </a:r>
            <a:r>
              <a:rPr lang="en-GB" sz="1000" dirty="0">
                <a:solidFill>
                  <a:srgbClr val="C00000"/>
                </a:solidFill>
              </a:rPr>
              <a:t> LNCTS 4150, pp247-258 (2006)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>
                <a:solidFill>
                  <a:srgbClr val="C00000"/>
                </a:solidFill>
              </a:rPr>
              <a:t>McGann, M.R.,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Biopolymers 68, 1 (2003)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>
                <a:solidFill>
                  <a:srgbClr val="C00000"/>
                </a:solidFill>
              </a:rPr>
              <a:t>Ragoza</a:t>
            </a:r>
            <a:r>
              <a:rPr lang="en-GB" sz="1000" dirty="0">
                <a:solidFill>
                  <a:srgbClr val="C00000"/>
                </a:solidFill>
              </a:rPr>
              <a:t>, M.,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Chem Inf Model 57, 4 (2017)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Ropp</a:t>
            </a:r>
            <a:r>
              <a:rPr lang="en-GB" sz="1000" dirty="0"/>
              <a:t>, P.J., </a:t>
            </a:r>
            <a:r>
              <a:rPr lang="en-GB" sz="1000" i="1" dirty="0"/>
              <a:t>et al </a:t>
            </a:r>
            <a:r>
              <a:rPr lang="en-GB" sz="1000" dirty="0"/>
              <a:t>J </a:t>
            </a:r>
            <a:r>
              <a:rPr lang="en-GB" sz="1000" dirty="0" err="1"/>
              <a:t>Cheminform</a:t>
            </a:r>
            <a:r>
              <a:rPr lang="en-GB" sz="1000" dirty="0"/>
              <a:t> 11, 34 (2019)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LigPrep</a:t>
            </a:r>
            <a:r>
              <a:rPr lang="en-GB" sz="1000" dirty="0"/>
              <a:t>: Schrodinger Release 2019-4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Milletti</a:t>
            </a:r>
            <a:r>
              <a:rPr lang="en-GB" sz="1000" dirty="0"/>
              <a:t>, F., </a:t>
            </a:r>
            <a:r>
              <a:rPr lang="en-GB" sz="1000" i="1" dirty="0"/>
              <a:t>et al. </a:t>
            </a:r>
            <a:r>
              <a:rPr lang="en-GB" sz="1000" dirty="0"/>
              <a:t>J Chem Inf Model  46, 6 (2007) 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Ertl</a:t>
            </a:r>
            <a:r>
              <a:rPr lang="en-GB" sz="1000" dirty="0"/>
              <a:t>, P., </a:t>
            </a:r>
            <a:r>
              <a:rPr lang="en-GB" sz="1000" i="1" dirty="0"/>
              <a:t>et al. </a:t>
            </a:r>
            <a:r>
              <a:rPr lang="en-GB" sz="1000" dirty="0"/>
              <a:t>J </a:t>
            </a:r>
            <a:r>
              <a:rPr lang="en-GB" sz="1000" dirty="0" err="1"/>
              <a:t>Cheminform</a:t>
            </a:r>
            <a:r>
              <a:rPr lang="en-GB" sz="1000" dirty="0"/>
              <a:t> 1, 8 (2009)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Thakkar, A., </a:t>
            </a:r>
            <a:r>
              <a:rPr lang="en-GB" sz="1000" i="1" dirty="0"/>
              <a:t>et al. </a:t>
            </a:r>
            <a:r>
              <a:rPr lang="en-GB" sz="1000" dirty="0"/>
              <a:t>Chem Sci 12 (2021)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>
                <a:solidFill>
                  <a:srgbClr val="C00000"/>
                </a:solidFill>
              </a:rPr>
              <a:t>Genheden</a:t>
            </a:r>
            <a:r>
              <a:rPr lang="en-GB" sz="1000" dirty="0">
                <a:solidFill>
                  <a:srgbClr val="C00000"/>
                </a:solidFill>
              </a:rPr>
              <a:t>, S.,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</a:t>
            </a:r>
            <a:r>
              <a:rPr lang="en-GB" sz="1000" dirty="0" err="1">
                <a:solidFill>
                  <a:srgbClr val="C00000"/>
                </a:solidFill>
              </a:rPr>
              <a:t>Cheminform</a:t>
            </a:r>
            <a:r>
              <a:rPr lang="en-GB" sz="1000" dirty="0">
                <a:solidFill>
                  <a:srgbClr val="C00000"/>
                </a:solidFill>
              </a:rPr>
              <a:t> 12, 70 (2020)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>
                <a:solidFill>
                  <a:srgbClr val="C00000"/>
                </a:solidFill>
              </a:rPr>
              <a:t>Domenico, A.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Chem Inf Model 60, 10 (2020)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>
                <a:solidFill>
                  <a:srgbClr val="C00000"/>
                </a:solidFill>
              </a:rPr>
              <a:t>Liu, X., </a:t>
            </a:r>
            <a:r>
              <a:rPr lang="en-GB" sz="1000" i="1" dirty="0">
                <a:solidFill>
                  <a:srgbClr val="C00000"/>
                </a:solidFill>
              </a:rPr>
              <a:t>et al. </a:t>
            </a:r>
            <a:r>
              <a:rPr lang="en-GB" sz="1000" dirty="0">
                <a:solidFill>
                  <a:srgbClr val="C00000"/>
                </a:solidFill>
              </a:rPr>
              <a:t>J </a:t>
            </a:r>
            <a:r>
              <a:rPr lang="en-GB" sz="1000" dirty="0" err="1">
                <a:solidFill>
                  <a:srgbClr val="C00000"/>
                </a:solidFill>
              </a:rPr>
              <a:t>Cheminform</a:t>
            </a:r>
            <a:r>
              <a:rPr lang="en-GB" sz="1000" dirty="0">
                <a:solidFill>
                  <a:srgbClr val="C00000"/>
                </a:solidFill>
              </a:rPr>
              <a:t> 13, 85 (2021)</a:t>
            </a:r>
          </a:p>
          <a:p>
            <a:pPr marL="342900" indent="-180000">
              <a:buFont typeface="+mj-lt"/>
              <a:buAutoNum type="arabicPeriod"/>
            </a:pPr>
            <a:r>
              <a:rPr lang="da-DK" sz="1000" dirty="0"/>
              <a:t>Blaschke, T., et al. J Cheminform 12, 68 (2020)</a:t>
            </a:r>
            <a:endParaRPr lang="en-GB" sz="1000" dirty="0"/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Langevin, M., </a:t>
            </a:r>
            <a:r>
              <a:rPr lang="en-GB" sz="1000" i="1" dirty="0"/>
              <a:t>et al. </a:t>
            </a:r>
            <a:r>
              <a:rPr lang="en-GB" sz="1000" dirty="0" err="1"/>
              <a:t>chemRxiv</a:t>
            </a:r>
            <a:r>
              <a:rPr lang="en-GB" sz="1000" dirty="0"/>
              <a:t> (2022)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Polykovskiy</a:t>
            </a:r>
            <a:r>
              <a:rPr lang="en-GB" sz="1000" dirty="0"/>
              <a:t>, D., </a:t>
            </a:r>
            <a:r>
              <a:rPr lang="en-GB" sz="1000" i="1" dirty="0"/>
              <a:t>et al. </a:t>
            </a:r>
            <a:r>
              <a:rPr lang="en-GB" sz="1000" dirty="0"/>
              <a:t>Front </a:t>
            </a:r>
            <a:r>
              <a:rPr lang="en-GB" sz="1000" dirty="0" err="1"/>
              <a:t>Pharmacol</a:t>
            </a:r>
            <a:r>
              <a:rPr lang="en-GB" sz="1000" dirty="0"/>
              <a:t> 11 (2020)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Thomas, M., </a:t>
            </a:r>
            <a:r>
              <a:rPr lang="en-GB" sz="1000" i="1" dirty="0"/>
              <a:t>et al. </a:t>
            </a:r>
            <a:r>
              <a:rPr lang="en-GB" sz="1000" dirty="0"/>
              <a:t>J </a:t>
            </a:r>
            <a:r>
              <a:rPr lang="en-GB" sz="1000" dirty="0" err="1"/>
              <a:t>Cheminform</a:t>
            </a:r>
            <a:r>
              <a:rPr lang="en-GB" sz="1000" dirty="0"/>
              <a:t> 13, 39 (2021)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/>
              <a:t>Zhang, J., </a:t>
            </a:r>
            <a:r>
              <a:rPr lang="en-GB" sz="1000" i="1" dirty="0"/>
              <a:t>et al. </a:t>
            </a:r>
            <a:r>
              <a:rPr lang="en-GB" sz="1000" dirty="0"/>
              <a:t>J Chem Inf Model 61, 6 (2021)</a:t>
            </a:r>
          </a:p>
          <a:p>
            <a:pPr marL="342900" indent="-180000">
              <a:buFont typeface="+mj-lt"/>
              <a:buAutoNum type="arabicPeriod"/>
            </a:pPr>
            <a:r>
              <a:rPr lang="en-GB" sz="1000" dirty="0" err="1"/>
              <a:t>Preuer</a:t>
            </a:r>
            <a:r>
              <a:rPr lang="en-GB" sz="1000" dirty="0"/>
              <a:t>, K., </a:t>
            </a:r>
            <a:r>
              <a:rPr lang="en-GB" sz="1000" i="1" dirty="0"/>
              <a:t>et al. </a:t>
            </a:r>
            <a:r>
              <a:rPr lang="en-GB" sz="1000" dirty="0"/>
              <a:t>J Chem Inf Model 58, 9 (2018)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1BB37EA-8191-BDA4-ECAA-013B6B7F91F0}"/>
              </a:ext>
            </a:extLst>
          </p:cNvPr>
          <p:cNvSpPr/>
          <p:nvPr/>
        </p:nvSpPr>
        <p:spPr>
          <a:xfrm rot="5400000">
            <a:off x="5865398" y="-3000793"/>
            <a:ext cx="457200" cy="115262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62669-784C-F4F4-EC14-451606547754}"/>
              </a:ext>
            </a:extLst>
          </p:cNvPr>
          <p:cNvSpPr txBox="1"/>
          <p:nvPr/>
        </p:nvSpPr>
        <p:spPr>
          <a:xfrm>
            <a:off x="3883457" y="2990936"/>
            <a:ext cx="4825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Collection of some of the cutting-edge work in the field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52D4-2CD1-EDEC-AB94-5199541BF56A}"/>
              </a:ext>
            </a:extLst>
          </p:cNvPr>
          <p:cNvSpPr txBox="1"/>
          <p:nvPr/>
        </p:nvSpPr>
        <p:spPr>
          <a:xfrm>
            <a:off x="11082274" y="208397"/>
            <a:ext cx="103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Red=WIP</a:t>
            </a:r>
          </a:p>
        </p:txBody>
      </p:sp>
    </p:spTree>
    <p:extLst>
      <p:ext uri="{BB962C8B-B14F-4D97-AF65-F5344CB8AC3E}">
        <p14:creationId xmlns:p14="http://schemas.microsoft.com/office/powerpoint/2010/main" val="395659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57D9-5EF5-463B-991D-CE9819C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MolScore</a:t>
            </a:r>
            <a:r>
              <a:rPr lang="en-GB" dirty="0"/>
              <a:t>: writing the configuration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31235-A3BE-42E6-A2C1-3D6204F6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6C9A3-B173-4664-9697-9FC46E98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21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2D5DB7-3B3A-49EC-B6AE-85AFD945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999288"/>
            <a:ext cx="3228474" cy="517226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GB" sz="1800"/>
              <a:t>The parameters of </a:t>
            </a:r>
            <a:r>
              <a:rPr lang="en-GB" sz="1800" err="1"/>
              <a:t>MolScore</a:t>
            </a:r>
            <a:r>
              <a:rPr lang="en-GB" sz="1800"/>
              <a:t> are defined in a </a:t>
            </a:r>
            <a:r>
              <a:rPr lang="en-GB" sz="1800" err="1"/>
              <a:t>json</a:t>
            </a:r>
            <a:r>
              <a:rPr lang="en-GB" sz="1800"/>
              <a:t> file, for example: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B71FE-0D6F-4225-8ADA-CABABB798924}"/>
              </a:ext>
            </a:extLst>
          </p:cNvPr>
          <p:cNvSpPr txBox="1"/>
          <p:nvPr/>
        </p:nvSpPr>
        <p:spPr>
          <a:xfrm>
            <a:off x="328613" y="1713157"/>
            <a:ext cx="2725738" cy="3539430"/>
          </a:xfrm>
          <a:custGeom>
            <a:avLst/>
            <a:gdLst>
              <a:gd name="connsiteX0" fmla="*/ 0 w 2725738"/>
              <a:gd name="connsiteY0" fmla="*/ 0 h 3539430"/>
              <a:gd name="connsiteX1" fmla="*/ 2725738 w 2725738"/>
              <a:gd name="connsiteY1" fmla="*/ 0 h 3539430"/>
              <a:gd name="connsiteX2" fmla="*/ 2725738 w 2725738"/>
              <a:gd name="connsiteY2" fmla="*/ 3539430 h 3539430"/>
              <a:gd name="connsiteX3" fmla="*/ 0 w 2725738"/>
              <a:gd name="connsiteY3" fmla="*/ 3539430 h 3539430"/>
              <a:gd name="connsiteX4" fmla="*/ 0 w 2725738"/>
              <a:gd name="connsiteY4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738" h="3539430" fill="none" extrusionOk="0">
                <a:moveTo>
                  <a:pt x="0" y="0"/>
                </a:moveTo>
                <a:cubicBezTo>
                  <a:pt x="1046153" y="142119"/>
                  <a:pt x="2253741" y="-119902"/>
                  <a:pt x="2725738" y="0"/>
                </a:cubicBezTo>
                <a:cubicBezTo>
                  <a:pt x="2880277" y="810988"/>
                  <a:pt x="2887491" y="2941298"/>
                  <a:pt x="2725738" y="3539430"/>
                </a:cubicBezTo>
                <a:cubicBezTo>
                  <a:pt x="1653454" y="3565439"/>
                  <a:pt x="729107" y="3594383"/>
                  <a:pt x="0" y="3539430"/>
                </a:cubicBezTo>
                <a:cubicBezTo>
                  <a:pt x="16058" y="2043517"/>
                  <a:pt x="144395" y="876342"/>
                  <a:pt x="0" y="0"/>
                </a:cubicBezTo>
                <a:close/>
              </a:path>
              <a:path w="2725738" h="3539430" stroke="0" extrusionOk="0">
                <a:moveTo>
                  <a:pt x="0" y="0"/>
                </a:moveTo>
                <a:cubicBezTo>
                  <a:pt x="729371" y="160767"/>
                  <a:pt x="1878267" y="38495"/>
                  <a:pt x="2725738" y="0"/>
                </a:cubicBezTo>
                <a:cubicBezTo>
                  <a:pt x="2564827" y="1543333"/>
                  <a:pt x="2608575" y="2181660"/>
                  <a:pt x="2725738" y="3539430"/>
                </a:cubicBezTo>
                <a:cubicBezTo>
                  <a:pt x="1725862" y="3660625"/>
                  <a:pt x="777945" y="3557782"/>
                  <a:pt x="0" y="3539430"/>
                </a:cubicBezTo>
                <a:cubicBezTo>
                  <a:pt x="-82937" y="2603188"/>
                  <a:pt x="-56603" y="54058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7069650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"logging":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"model":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"name":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GraphGA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},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"task":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"name": "QED",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}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},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output_dir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"./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molscore_results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", </a:t>
            </a:r>
          </a:p>
          <a:p>
            <a:pPr marL="0" indent="0">
              <a:buNone/>
            </a:pP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“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live_monitor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true,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diversity_filter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"run": false,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"name":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ScaffoldSimilarity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"parameters":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 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nbmax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25,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 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minscore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0.8,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 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minsimilarity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0.8,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}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},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scoring_functions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": [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{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"name": "</a:t>
            </a:r>
            <a:r>
              <a:rPr lang="en-GB" sz="800" err="1">
                <a:latin typeface="Consolas" panose="020B0609020204030204" pitchFamily="49" charset="0"/>
                <a:ea typeface="+mn-lt"/>
                <a:cs typeface="+mn-lt"/>
              </a:rPr>
              <a:t>RDKitDescriptors</a:t>
            </a: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",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"run": true,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   "parameters": {}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    }, … ],</a:t>
            </a:r>
            <a:br>
              <a:rPr lang="en-GB" sz="80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GB" sz="800">
                <a:latin typeface="Consolas" panose="020B0609020204030204" pitchFamily="49" charset="0"/>
                <a:ea typeface="+mn-lt"/>
                <a:cs typeface="+mn-lt"/>
              </a:rPr>
              <a:t>…</a:t>
            </a:r>
            <a:endParaRPr lang="en-GB" sz="8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360BE-29DC-66DC-E5AB-ED96FF58A592}"/>
              </a:ext>
            </a:extLst>
          </p:cNvPr>
          <p:cNvSpPr txBox="1"/>
          <p:nvPr/>
        </p:nvSpPr>
        <p:spPr>
          <a:xfrm>
            <a:off x="162426" y="5332346"/>
            <a:ext cx="344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What parameters are necessary?</a:t>
            </a:r>
          </a:p>
          <a:p>
            <a:pPr marL="0" indent="0">
              <a:buNone/>
            </a:pPr>
            <a:r>
              <a:rPr lang="en-GB" dirty="0"/>
              <a:t>What format?</a:t>
            </a:r>
          </a:p>
          <a:p>
            <a:pPr marL="0" indent="0">
              <a:buNone/>
            </a:pPr>
            <a:r>
              <a:rPr lang="en-GB" dirty="0"/>
              <a:t>What are available?</a:t>
            </a:r>
          </a:p>
        </p:txBody>
      </p: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57420BA-AC5F-4C53-7A2F-9A10EEFE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36" y="1713157"/>
            <a:ext cx="7727036" cy="417329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C1A893-BB70-45B2-1FD5-8D0A3D0C9E46}"/>
              </a:ext>
            </a:extLst>
          </p:cNvPr>
          <p:cNvSpPr txBox="1">
            <a:spLocks/>
          </p:cNvSpPr>
          <p:nvPr/>
        </p:nvSpPr>
        <p:spPr>
          <a:xfrm>
            <a:off x="4403224" y="1008998"/>
            <a:ext cx="7663948" cy="49780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Streamlit</a:t>
            </a:r>
            <a:r>
              <a:rPr lang="en-GB" sz="1800" dirty="0"/>
              <a:t> app form for building config file that processes python docs and supplies parameters, format and descriptions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C38382DF-C2EF-0B2D-2FCC-919900275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676" y="1778557"/>
            <a:ext cx="3448050" cy="344805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D6247-C0CF-1111-CE06-1435D9F5029A}"/>
              </a:ext>
            </a:extLst>
          </p:cNvPr>
          <p:cNvCxnSpPr>
            <a:cxnSpLocks/>
          </p:cNvCxnSpPr>
          <p:nvPr/>
        </p:nvCxnSpPr>
        <p:spPr>
          <a:xfrm flipH="1">
            <a:off x="3387224" y="3562350"/>
            <a:ext cx="733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996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A616-9FD7-4778-A4FF-C4C17DD3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MolScore</a:t>
            </a:r>
            <a:r>
              <a:rPr lang="en-GB" dirty="0"/>
              <a:t>: viewing </a:t>
            </a:r>
            <a:r>
              <a:rPr lang="en-GB" i="1" dirty="0"/>
              <a:t>de novo </a:t>
            </a:r>
            <a:r>
              <a:rPr lang="en-GB" dirty="0"/>
              <a:t>molecules with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74317-E075-4730-B4AA-DC5303D3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69" y="967176"/>
            <a:ext cx="11532268" cy="343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When running reinforcement learning (if selected in the config), the live monitor will load in the 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8F7D2-6E92-4EC4-85BD-BE4ED705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82CA3-0984-404F-855D-A0ACD8D6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050827F-99ED-4FE3-A581-527DEC6A4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02" y="1365251"/>
            <a:ext cx="9571595" cy="47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6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66DB-3157-4403-75C7-C0E5DDA0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83FA-6071-6CAC-03F6-3F7F59F2E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Augmented Hill-Climb</a:t>
            </a:r>
            <a:endParaRPr lang="en-GB" sz="1800" dirty="0"/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b="1" dirty="0">
                <a:solidFill>
                  <a:srgbClr val="00B050"/>
                </a:solidFill>
              </a:rPr>
              <a:t>Superior optimization algorithm </a:t>
            </a:r>
            <a:r>
              <a:rPr lang="en-GB" sz="1600" dirty="0"/>
              <a:t>for sample efficiency while </a:t>
            </a:r>
            <a:r>
              <a:rPr lang="en-GB" sz="1600" b="1" dirty="0">
                <a:solidFill>
                  <a:srgbClr val="00B050"/>
                </a:solidFill>
              </a:rPr>
              <a:t>maintaining sensible chemistry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Directly addresses the limitations of poor sample efficiency with reinforcement learning 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AHC is </a:t>
            </a:r>
            <a:r>
              <a:rPr lang="en-GB" sz="1600" b="1" dirty="0">
                <a:solidFill>
                  <a:srgbClr val="C00000"/>
                </a:solidFill>
              </a:rPr>
              <a:t>sensitive to mode collapse</a:t>
            </a:r>
            <a:r>
              <a:rPr lang="en-GB" sz="1600" dirty="0">
                <a:solidFill>
                  <a:srgbClr val="C00000"/>
                </a:solidFill>
              </a:rPr>
              <a:t> </a:t>
            </a:r>
            <a:r>
              <a:rPr lang="en-GB" sz="1600" dirty="0"/>
              <a:t>which can be rescued by </a:t>
            </a:r>
            <a:r>
              <a:rPr lang="en-GB" sz="1600" b="1" dirty="0">
                <a:solidFill>
                  <a:srgbClr val="00B050"/>
                </a:solidFill>
              </a:rPr>
              <a:t>appropriate diversity filters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Up to </a:t>
            </a:r>
            <a:r>
              <a:rPr lang="en-GB" sz="1600" b="1" dirty="0">
                <a:solidFill>
                  <a:srgbClr val="00B050"/>
                </a:solidFill>
              </a:rPr>
              <a:t>1.5-fold greater optimization power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/>
              <a:t>and </a:t>
            </a:r>
            <a:r>
              <a:rPr lang="en-GB" sz="1600" b="1" dirty="0">
                <a:solidFill>
                  <a:srgbClr val="00B050"/>
                </a:solidFill>
              </a:rPr>
              <a:t>45-fold fewer samples required</a:t>
            </a:r>
            <a:r>
              <a:rPr lang="en-GB" sz="1600" b="1" dirty="0"/>
              <a:t> </a:t>
            </a:r>
            <a:r>
              <a:rPr lang="en-GB" sz="1600" dirty="0"/>
              <a:t>than REINVENT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In practical terms – </a:t>
            </a:r>
            <a:r>
              <a:rPr lang="en-GB" sz="1600" b="1" dirty="0">
                <a:solidFill>
                  <a:srgbClr val="00B050"/>
                </a:solidFill>
              </a:rPr>
              <a:t>running AHC overnight on 10 CPUs </a:t>
            </a:r>
            <a:r>
              <a:rPr lang="en-GB" sz="1600" dirty="0"/>
              <a:t>is sufficient to optimize against ‘medium time’ scoring functions</a:t>
            </a:r>
          </a:p>
          <a:p>
            <a:pPr marL="292608" lvl="1" indent="0">
              <a:buNone/>
            </a:pPr>
            <a:r>
              <a:rPr lang="en-GB" sz="1600" b="1" dirty="0"/>
              <a:t>Future work: </a:t>
            </a:r>
            <a:r>
              <a:rPr lang="en-GB" sz="1600" dirty="0"/>
              <a:t>More complex methods for importance sampling</a:t>
            </a:r>
          </a:p>
          <a:p>
            <a:pPr marL="292608" lvl="1" indent="0">
              <a:buNone/>
            </a:pPr>
            <a:r>
              <a:rPr lang="en-GB" sz="1600" i="1" dirty="0"/>
              <a:t>Preprint available on </a:t>
            </a:r>
            <a:r>
              <a:rPr lang="en-GB" sz="1600" i="1" dirty="0" err="1"/>
              <a:t>ChemRxiv</a:t>
            </a:r>
            <a:endParaRPr lang="en-GB" sz="1600" i="1" dirty="0"/>
          </a:p>
          <a:p>
            <a:pPr marL="292608" lvl="1" indent="0">
              <a:buNone/>
            </a:pPr>
            <a:r>
              <a:rPr lang="en-GB" sz="1600" i="1" dirty="0"/>
              <a:t>GitHub: </a:t>
            </a:r>
            <a:r>
              <a:rPr lang="en-GB" sz="1600" dirty="0">
                <a:latin typeface="Consolas" panose="020B0609020204030204" pitchFamily="49" charset="0"/>
                <a:hlinkClick r:id="rId2"/>
              </a:rPr>
              <a:t>https://github.com/MorganCThomas/SMILES-RNN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endParaRPr lang="en-GB" sz="1600" i="1" dirty="0"/>
          </a:p>
          <a:p>
            <a:pPr marL="342900" indent="-342900">
              <a:buFont typeface="+mj-lt"/>
              <a:buAutoNum type="arabicPeriod"/>
            </a:pPr>
            <a:r>
              <a:rPr lang="en-GB" sz="1800" b="1" dirty="0" err="1"/>
              <a:t>MolScore</a:t>
            </a:r>
            <a:endParaRPr lang="en-GB" sz="1800" b="1" dirty="0"/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Easy-to-use</a:t>
            </a:r>
            <a:r>
              <a:rPr lang="en-GB" sz="1600" dirty="0"/>
              <a:t> python framework for </a:t>
            </a:r>
            <a:r>
              <a:rPr lang="en-GB" sz="1600" b="1" dirty="0">
                <a:solidFill>
                  <a:srgbClr val="00B050"/>
                </a:solidFill>
              </a:rPr>
              <a:t>scoring functions</a:t>
            </a:r>
            <a:r>
              <a:rPr lang="en-GB" sz="1600" dirty="0"/>
              <a:t> in </a:t>
            </a:r>
            <a:r>
              <a:rPr lang="en-GB" sz="1600" i="1" dirty="0"/>
              <a:t>de novo </a:t>
            </a:r>
            <a:r>
              <a:rPr lang="en-GB" sz="1600" dirty="0"/>
              <a:t>molecule generation that </a:t>
            </a:r>
            <a:r>
              <a:rPr lang="en-GB" sz="1600" b="1" dirty="0">
                <a:solidFill>
                  <a:srgbClr val="00B050"/>
                </a:solidFill>
              </a:rPr>
              <a:t>facilitates easier evaluation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</a:t>
            </a:r>
            <a:r>
              <a:rPr lang="en-GB" sz="1600" b="1" dirty="0">
                <a:solidFill>
                  <a:srgbClr val="00B050"/>
                </a:solidFill>
              </a:rPr>
              <a:t>GUI</a:t>
            </a:r>
            <a:r>
              <a:rPr lang="en-GB" sz="1600" dirty="0"/>
              <a:t> apps for easier user interaction</a:t>
            </a:r>
          </a:p>
          <a:p>
            <a:pPr marL="635508" lvl="1" indent="-342900">
              <a:buFont typeface="+mj-lt"/>
              <a:buAutoNum type="alphaLcParenR"/>
            </a:pPr>
            <a:r>
              <a:rPr lang="en-GB" sz="1600" dirty="0"/>
              <a:t> Central </a:t>
            </a:r>
            <a:r>
              <a:rPr lang="en-GB" sz="1600" b="1" dirty="0">
                <a:solidFill>
                  <a:srgbClr val="00B050"/>
                </a:solidFill>
              </a:rPr>
              <a:t>collection of objectives and metrics </a:t>
            </a:r>
            <a:r>
              <a:rPr lang="en-GB" sz="1600" dirty="0"/>
              <a:t>for </a:t>
            </a:r>
            <a:r>
              <a:rPr lang="en-GB" sz="1600" i="1" dirty="0"/>
              <a:t>de novo </a:t>
            </a:r>
            <a:r>
              <a:rPr lang="en-GB" sz="1600" dirty="0"/>
              <a:t>molecule generation</a:t>
            </a:r>
          </a:p>
          <a:p>
            <a:pPr marL="292608" lvl="1" indent="0">
              <a:buNone/>
            </a:pPr>
            <a:r>
              <a:rPr lang="en-GB" sz="1600" b="1" dirty="0"/>
              <a:t>Future work: </a:t>
            </a:r>
            <a:r>
              <a:rPr lang="en-GB" sz="1600" dirty="0"/>
              <a:t>Implementation in more generative models, continued functionality improvements</a:t>
            </a:r>
          </a:p>
          <a:p>
            <a:pPr marL="292608" lvl="1" indent="0">
              <a:buNone/>
            </a:pPr>
            <a:r>
              <a:rPr lang="en-GB" sz="1600" i="1" dirty="0"/>
              <a:t>Manuscript in preparation</a:t>
            </a:r>
          </a:p>
          <a:p>
            <a:pPr marL="292608" lvl="1" indent="0">
              <a:buNone/>
            </a:pPr>
            <a:r>
              <a:rPr lang="en-GB" sz="1600" i="1" dirty="0"/>
              <a:t>GitHub: </a:t>
            </a:r>
            <a:r>
              <a:rPr lang="en-GB" sz="1600" dirty="0">
                <a:latin typeface="Consolas" panose="020B0609020204030204" pitchFamily="49" charset="0"/>
                <a:hlinkClick r:id="rId3"/>
              </a:rPr>
              <a:t>https://github.com/MorganCThomas/MolScore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/>
              <a:t>- Update soon</a:t>
            </a:r>
            <a:endParaRPr lang="en-GB" sz="1600" i="1" dirty="0"/>
          </a:p>
          <a:p>
            <a:pPr marL="635508" lvl="1" indent="-342900">
              <a:buFont typeface="+mj-lt"/>
              <a:buAutoNum type="alphaLcParenR"/>
            </a:pPr>
            <a:endParaRPr lang="en-GB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52006-72FD-ED85-63A7-56AC75AE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A8BF-3E7A-90BD-B477-D530356A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1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7AB4FE13-336A-3873-8C76-B4FBE5781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r="8911" b="9767"/>
          <a:stretch/>
        </p:blipFill>
        <p:spPr>
          <a:xfrm>
            <a:off x="9799161" y="3180598"/>
            <a:ext cx="2226907" cy="24655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BBA40-6A2A-8B90-E69A-21BE2185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FF067-A984-DCC2-80AF-4B7EDC57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24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6E9C4-461E-4AD9-8171-F1D1105C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Acknowledgements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0803012-394E-0F59-6345-B6FC57AAB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11468"/>
              </p:ext>
            </p:extLst>
          </p:nvPr>
        </p:nvGraphicFramePr>
        <p:xfrm>
          <a:off x="165932" y="978968"/>
          <a:ext cx="5578476" cy="2926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89238">
                  <a:extLst>
                    <a:ext uri="{9D8B030D-6E8A-4147-A177-3AD203B41FA5}">
                      <a16:colId xmlns:a16="http://schemas.microsoft.com/office/drawing/2014/main" val="2264485764"/>
                    </a:ext>
                  </a:extLst>
                </a:gridCol>
                <a:gridCol w="2789238">
                  <a:extLst>
                    <a:ext uri="{9D8B030D-6E8A-4147-A177-3AD203B41FA5}">
                      <a16:colId xmlns:a16="http://schemas.microsoft.com/office/drawing/2014/main" val="2913032765"/>
                    </a:ext>
                  </a:extLst>
                </a:gridCol>
              </a:tblGrid>
              <a:tr h="395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Bender group</a:t>
                      </a:r>
                      <a:endParaRPr lang="en-GB" sz="1600" dirty="0"/>
                    </a:p>
                    <a:p>
                      <a:pPr lvl="0"/>
                      <a:r>
                        <a:rPr lang="en-GB" sz="1400" dirty="0"/>
                        <a:t>Andreas Bender (</a:t>
                      </a:r>
                      <a:r>
                        <a:rPr lang="en-GB" sz="1400" u="sng" dirty="0"/>
                        <a:t>Supervisor</a:t>
                      </a:r>
                      <a:r>
                        <a:rPr lang="en-GB" sz="1400" dirty="0"/>
                        <a:t>)</a:t>
                      </a:r>
                    </a:p>
                    <a:p>
                      <a:pPr lvl="0"/>
                      <a:r>
                        <a:rPr lang="en-GB" sz="1400" dirty="0"/>
                        <a:t>+ group</a:t>
                      </a:r>
                    </a:p>
                    <a:p>
                      <a:pPr lvl="0"/>
                      <a:endParaRPr lang="en-GB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/>
                        <a:t>Sosei</a:t>
                      </a:r>
                      <a:r>
                        <a:rPr lang="en-GB" sz="1600" b="1" dirty="0"/>
                        <a:t> </a:t>
                      </a:r>
                      <a:r>
                        <a:rPr lang="en-GB" sz="1600" b="1" dirty="0" err="1"/>
                        <a:t>Heptares</a:t>
                      </a:r>
                      <a:endParaRPr lang="en-GB" sz="1600" b="1" dirty="0"/>
                    </a:p>
                    <a:p>
                      <a:r>
                        <a:rPr lang="en-GB" sz="1400" dirty="0"/>
                        <a:t>Chris de Graaf (</a:t>
                      </a:r>
                      <a:r>
                        <a:rPr lang="en-GB" sz="1400" u="sng" dirty="0"/>
                        <a:t>Industry supervisor</a:t>
                      </a:r>
                      <a:r>
                        <a:rPr lang="en-GB" sz="1400" dirty="0"/>
                        <a:t>)</a:t>
                      </a:r>
                    </a:p>
                    <a:p>
                      <a:pPr lvl="0"/>
                      <a:r>
                        <a:rPr lang="en-GB" sz="1400" dirty="0"/>
                        <a:t>Noel O’Boyle (</a:t>
                      </a:r>
                      <a:r>
                        <a:rPr lang="en-GB" sz="1400" u="sng" dirty="0"/>
                        <a:t>Industry supervisor</a:t>
                      </a:r>
                      <a:r>
                        <a:rPr lang="en-GB" sz="1400" dirty="0"/>
                        <a:t>)</a:t>
                      </a:r>
                    </a:p>
                    <a:p>
                      <a:pPr lvl="0"/>
                      <a:r>
                        <a:rPr lang="en-GB" sz="1400" dirty="0" err="1"/>
                        <a:t>Ijen</a:t>
                      </a:r>
                      <a:r>
                        <a:rPr lang="en-GB" sz="1400" dirty="0"/>
                        <a:t> Chen</a:t>
                      </a:r>
                    </a:p>
                    <a:p>
                      <a:pPr lvl="0"/>
                      <a:r>
                        <a:rPr lang="en-GB" sz="1400" dirty="0"/>
                        <a:t>Pierre </a:t>
                      </a:r>
                      <a:r>
                        <a:rPr lang="en-GB" sz="1400" dirty="0" err="1"/>
                        <a:t>Matricon</a:t>
                      </a:r>
                      <a:endParaRPr lang="en-GB" sz="1400" dirty="0"/>
                    </a:p>
                    <a:p>
                      <a:pPr lvl="0"/>
                      <a:r>
                        <a:rPr lang="en-GB" sz="1400" dirty="0"/>
                        <a:t>+ group</a:t>
                      </a:r>
                    </a:p>
                    <a:p>
                      <a:pPr lvl="0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Authors of / contributors to open-source code + software</a:t>
                      </a:r>
                      <a:endParaRPr lang="en-GB" sz="1600" dirty="0"/>
                    </a:p>
                    <a:p>
                      <a:r>
                        <a:rPr lang="en-GB" sz="1400" dirty="0" err="1"/>
                        <a:t>RDKit</a:t>
                      </a:r>
                      <a:endParaRPr lang="en-GB" sz="1400" dirty="0"/>
                    </a:p>
                    <a:p>
                      <a:r>
                        <a:rPr lang="en-GB" sz="1400" dirty="0" err="1"/>
                        <a:t>Smina</a:t>
                      </a:r>
                      <a:endParaRPr lang="en-GB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/>
                        <a:t>AiZynthfinder</a:t>
                      </a:r>
                      <a:endParaRPr lang="en-GB" sz="1400" dirty="0"/>
                    </a:p>
                    <a:p>
                      <a:r>
                        <a:rPr lang="en-GB" sz="1400" dirty="0" err="1"/>
                        <a:t>GuacaMol</a:t>
                      </a:r>
                      <a:endParaRPr lang="en-GB" sz="1400" dirty="0"/>
                    </a:p>
                    <a:p>
                      <a:r>
                        <a:rPr lang="en-GB" sz="1400" dirty="0"/>
                        <a:t>MOSES</a:t>
                      </a:r>
                    </a:p>
                    <a:p>
                      <a:r>
                        <a:rPr lang="en-GB" sz="1400" dirty="0"/>
                        <a:t>REINVENT</a:t>
                      </a:r>
                    </a:p>
                    <a:p>
                      <a:r>
                        <a:rPr lang="en-GB" sz="1400" dirty="0"/>
                        <a:t>Gypsum-DL</a:t>
                      </a:r>
                    </a:p>
                    <a:p>
                      <a:r>
                        <a:rPr lang="en-GB" sz="1400" dirty="0" err="1"/>
                        <a:t>RAScore</a:t>
                      </a:r>
                      <a:endParaRPr lang="en-GB" sz="1400" dirty="0"/>
                    </a:p>
                    <a:p>
                      <a:r>
                        <a:rPr lang="en-GB" sz="1400" dirty="0" err="1"/>
                        <a:t>AiZynthfinder</a:t>
                      </a:r>
                      <a:endParaRPr lang="en-GB" sz="1400" dirty="0"/>
                    </a:p>
                    <a:p>
                      <a:r>
                        <a:rPr lang="en-GB" sz="1400" dirty="0"/>
                        <a:t>Diversity filters</a:t>
                      </a:r>
                    </a:p>
                    <a:p>
                      <a:r>
                        <a:rPr lang="en-GB" sz="1400" dirty="0"/>
                        <a:t>Applicability domain filters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189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25D7699-06B1-18A6-3E44-8AE44004D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3" y="424487"/>
            <a:ext cx="3294139" cy="2465510"/>
          </a:xfrm>
          <a:prstGeom prst="rect">
            <a:avLst/>
          </a:prstGeom>
        </p:spPr>
      </p:pic>
      <p:pic>
        <p:nvPicPr>
          <p:cNvPr id="9" name="Picture 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9CC39D62-BFB9-95BC-7DEE-09506BC43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3" y="2699657"/>
            <a:ext cx="3287346" cy="2465510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36C6908-EFD1-5E35-EBDB-AA55CDD3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76" y="117929"/>
            <a:ext cx="2733728" cy="2733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0269D-9C69-EDE7-A89F-CF0537D9F25B}"/>
              </a:ext>
            </a:extLst>
          </p:cNvPr>
          <p:cNvSpPr txBox="1"/>
          <p:nvPr/>
        </p:nvSpPr>
        <p:spPr>
          <a:xfrm>
            <a:off x="8912140" y="33090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Augmented Hill-Climb (preprint)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F8213-3533-E11B-7B53-2998383DB9B5}"/>
              </a:ext>
            </a:extLst>
          </p:cNvPr>
          <p:cNvSpPr txBox="1"/>
          <p:nvPr/>
        </p:nvSpPr>
        <p:spPr>
          <a:xfrm>
            <a:off x="10003807" y="3026964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MolScore</a:t>
            </a:r>
            <a:r>
              <a:rPr lang="en-GB" b="1" dirty="0"/>
              <a:t> GitHub</a:t>
            </a:r>
          </a:p>
        </p:txBody>
      </p:sp>
      <p:pic>
        <p:nvPicPr>
          <p:cNvPr id="12" name="Picture 2" descr="Black twitter icon - Free black social icons">
            <a:extLst>
              <a:ext uri="{FF2B5EF4-FFF2-40B4-BE49-F238E27FC236}">
                <a16:creationId xmlns:a16="http://schemas.microsoft.com/office/drawing/2014/main" id="{8EB9A054-D843-916A-BF75-ED66B4A5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9" y="461465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35B1A7E0-F79E-8348-8F56-5CBA83F70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869" y="5008299"/>
            <a:ext cx="360000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50B118-3B74-393F-B8F4-305F6C1C2A59}"/>
              </a:ext>
            </a:extLst>
          </p:cNvPr>
          <p:cNvSpPr txBox="1"/>
          <p:nvPr/>
        </p:nvSpPr>
        <p:spPr>
          <a:xfrm>
            <a:off x="748471" y="4605327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@MorganThomas263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36FC5-0CE7-4ADA-2948-F61076158269}"/>
              </a:ext>
            </a:extLst>
          </p:cNvPr>
          <p:cNvSpPr txBox="1"/>
          <p:nvPr/>
        </p:nvSpPr>
        <p:spPr>
          <a:xfrm>
            <a:off x="748471" y="4998967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mct50@cam.ac.uk</a:t>
            </a:r>
          </a:p>
        </p:txBody>
      </p:sp>
    </p:spTree>
    <p:extLst>
      <p:ext uri="{BB962C8B-B14F-4D97-AF65-F5344CB8AC3E}">
        <p14:creationId xmlns:p14="http://schemas.microsoft.com/office/powerpoint/2010/main" val="45110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AAD-0043-1CBD-1622-1592AC6C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 for </a:t>
            </a:r>
            <a:r>
              <a:rPr lang="en-GB" i="1" dirty="0"/>
              <a:t>de novo </a:t>
            </a:r>
            <a:r>
              <a:rPr lang="en-GB" dirty="0"/>
              <a:t>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175DA-3C98-75D3-0BEC-424ED27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41A78-B142-BC1E-92BA-82E45864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4018C-556B-C820-0135-CE20F6BD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3" y="1574776"/>
            <a:ext cx="1633527" cy="895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F1ACF-1B3A-B99D-478C-E8DAA0CD0A77}"/>
              </a:ext>
            </a:extLst>
          </p:cNvPr>
          <p:cNvSpPr txBox="1"/>
          <p:nvPr/>
        </p:nvSpPr>
        <p:spPr>
          <a:xfrm>
            <a:off x="287482" y="1100888"/>
            <a:ext cx="158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Molecular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7C6D7-B67A-8B9D-2620-C51343117049}"/>
              </a:ext>
            </a:extLst>
          </p:cNvPr>
          <p:cNvSpPr txBox="1"/>
          <p:nvPr/>
        </p:nvSpPr>
        <p:spPr>
          <a:xfrm>
            <a:off x="446867" y="2416988"/>
            <a:ext cx="1265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Paracetamol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B2E24-F6F3-6D1D-B439-97E8AE7D2AD9}"/>
              </a:ext>
            </a:extLst>
          </p:cNvPr>
          <p:cNvSpPr txBox="1"/>
          <p:nvPr/>
        </p:nvSpPr>
        <p:spPr>
          <a:xfrm>
            <a:off x="3871808" y="1131665"/>
            <a:ext cx="1864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Molecular language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D6234-426D-43A4-B134-758B9F422C74}"/>
              </a:ext>
            </a:extLst>
          </p:cNvPr>
          <p:cNvSpPr/>
          <p:nvPr/>
        </p:nvSpPr>
        <p:spPr>
          <a:xfrm>
            <a:off x="2566971" y="1780151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584B0-C9DA-9147-4C29-DE2A848FB78E}"/>
              </a:ext>
            </a:extLst>
          </p:cNvPr>
          <p:cNvSpPr txBox="1"/>
          <p:nvPr/>
        </p:nvSpPr>
        <p:spPr>
          <a:xfrm>
            <a:off x="3691593" y="1837801"/>
            <a:ext cx="212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CC(=O)Nc1ccc(O)cc1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DCDA8-AA15-2DB9-3DAF-93C8914DD62E}"/>
              </a:ext>
            </a:extLst>
          </p:cNvPr>
          <p:cNvSpPr txBox="1"/>
          <p:nvPr/>
        </p:nvSpPr>
        <p:spPr>
          <a:xfrm>
            <a:off x="4065337" y="2416987"/>
            <a:ext cx="1265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Paracetamol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29DDE0-0505-48D3-AAFC-C4FCB4725267}"/>
              </a:ext>
            </a:extLst>
          </p:cNvPr>
          <p:cNvSpPr/>
          <p:nvPr/>
        </p:nvSpPr>
        <p:spPr>
          <a:xfrm>
            <a:off x="166011" y="4259975"/>
            <a:ext cx="5594684" cy="5636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893A2-AB84-1590-119A-C067F139BDEE}"/>
              </a:ext>
            </a:extLst>
          </p:cNvPr>
          <p:cNvSpPr txBox="1"/>
          <p:nvPr/>
        </p:nvSpPr>
        <p:spPr>
          <a:xfrm>
            <a:off x="162426" y="3811346"/>
            <a:ext cx="41710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GO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45DA73-9DD9-501C-59B5-3CDCD4AB0E63}"/>
              </a:ext>
            </a:extLst>
          </p:cNvPr>
          <p:cNvCxnSpPr>
            <a:stCxn id="18" idx="2"/>
          </p:cNvCxnSpPr>
          <p:nvPr/>
        </p:nvCxnSpPr>
        <p:spPr>
          <a:xfrm>
            <a:off x="370977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BEFEFC-E0BA-DD61-F0DF-EE8E49E639C1}"/>
              </a:ext>
            </a:extLst>
          </p:cNvPr>
          <p:cNvSpPr txBox="1"/>
          <p:nvPr/>
        </p:nvSpPr>
        <p:spPr>
          <a:xfrm>
            <a:off x="230554" y="50240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2080986A-ECAD-64F9-2CC6-4F570FCB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977" y="5279968"/>
            <a:ext cx="180000" cy="180000"/>
          </a:xfrm>
          <a:prstGeom prst="rect">
            <a:avLst/>
          </a:prstGeom>
        </p:spPr>
      </p:pic>
      <p:pic>
        <p:nvPicPr>
          <p:cNvPr id="43" name="Graphic 42" descr="Close with solid fill">
            <a:extLst>
              <a:ext uri="{FF2B5EF4-FFF2-40B4-BE49-F238E27FC236}">
                <a16:creationId xmlns:a16="http://schemas.microsoft.com/office/drawing/2014/main" id="{B6EE7F5B-73E5-68F1-B1D4-F9D68932E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3005" y="5279968"/>
            <a:ext cx="180000" cy="18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264FF0F-3FFF-D3F3-79FF-D9E63F8CE246}"/>
              </a:ext>
            </a:extLst>
          </p:cNvPr>
          <p:cNvSpPr txBox="1"/>
          <p:nvPr/>
        </p:nvSpPr>
        <p:spPr>
          <a:xfrm>
            <a:off x="581484" y="3811346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62254F-DB0E-DF5C-5BD2-06E6021923C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21907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BE75879-8A49-DDD7-3420-977338C7659D}"/>
              </a:ext>
            </a:extLst>
          </p:cNvPr>
          <p:cNvSpPr txBox="1"/>
          <p:nvPr/>
        </p:nvSpPr>
        <p:spPr>
          <a:xfrm>
            <a:off x="581484" y="50240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37BBD695-2290-4376-3AB1-5AA5D9407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07" y="5279968"/>
            <a:ext cx="180000" cy="1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E994790-8B90-31CD-CCB0-9E15E77DF06C}"/>
              </a:ext>
            </a:extLst>
          </p:cNvPr>
          <p:cNvSpPr txBox="1"/>
          <p:nvPr/>
        </p:nvSpPr>
        <p:spPr>
          <a:xfrm>
            <a:off x="1195926" y="3811346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BFAA87-35D6-0A5A-3A4F-59AAF0F4D5EB}"/>
              </a:ext>
            </a:extLst>
          </p:cNvPr>
          <p:cNvCxnSpPr>
            <a:stCxn id="48" idx="2"/>
          </p:cNvCxnSpPr>
          <p:nvPr/>
        </p:nvCxnSpPr>
        <p:spPr>
          <a:xfrm>
            <a:off x="1315510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A7774E-E419-97D1-5A6E-2E608A2A0B45}"/>
              </a:ext>
            </a:extLst>
          </p:cNvPr>
          <p:cNvSpPr txBox="1"/>
          <p:nvPr/>
        </p:nvSpPr>
        <p:spPr>
          <a:xfrm>
            <a:off x="1175087" y="50240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F8C857-452B-AC4A-6158-C17A6D824218}"/>
              </a:ext>
            </a:extLst>
          </p:cNvPr>
          <p:cNvSpPr txBox="1"/>
          <p:nvPr/>
        </p:nvSpPr>
        <p:spPr>
          <a:xfrm>
            <a:off x="1479488" y="3811346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=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0818FD-EB9A-FE25-3458-D5866455BE85}"/>
              </a:ext>
            </a:extLst>
          </p:cNvPr>
          <p:cNvCxnSpPr>
            <a:stCxn id="53" idx="2"/>
          </p:cNvCxnSpPr>
          <p:nvPr/>
        </p:nvCxnSpPr>
        <p:spPr>
          <a:xfrm>
            <a:off x="1616705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2BE66BE-7521-C944-87C8-EFA0CC0CB347}"/>
              </a:ext>
            </a:extLst>
          </p:cNvPr>
          <p:cNvSpPr txBox="1"/>
          <p:nvPr/>
        </p:nvSpPr>
        <p:spPr>
          <a:xfrm>
            <a:off x="1465061" y="5024017"/>
            <a:ext cx="3032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3FD6B7FA-356B-6DC5-23F3-E5ADA5EC9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979" y="5279968"/>
            <a:ext cx="180000" cy="18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1C215C-92FF-F23C-9E9F-AC2A60F38FA0}"/>
              </a:ext>
            </a:extLst>
          </p:cNvPr>
          <p:cNvSpPr txBox="1"/>
          <p:nvPr/>
        </p:nvSpPr>
        <p:spPr>
          <a:xfrm>
            <a:off x="1742448" y="3811346"/>
            <a:ext cx="3032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D6E5664-8630-582D-0B12-EDE075138C9F}"/>
              </a:ext>
            </a:extLst>
          </p:cNvPr>
          <p:cNvCxnSpPr>
            <a:stCxn id="57" idx="2"/>
          </p:cNvCxnSpPr>
          <p:nvPr/>
        </p:nvCxnSpPr>
        <p:spPr>
          <a:xfrm>
            <a:off x="1894092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1301E10-292D-25A0-19CA-623ACE8D6B97}"/>
              </a:ext>
            </a:extLst>
          </p:cNvPr>
          <p:cNvSpPr txBox="1"/>
          <p:nvPr/>
        </p:nvSpPr>
        <p:spPr>
          <a:xfrm>
            <a:off x="1774508" y="5024017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0CAF57F9-6DB9-CB8E-15CE-1CCAA022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0366" y="5279968"/>
            <a:ext cx="180000" cy="180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51AED7D-780F-1316-0054-3D8CAB441F0F}"/>
              </a:ext>
            </a:extLst>
          </p:cNvPr>
          <p:cNvSpPr txBox="1"/>
          <p:nvPr/>
        </p:nvSpPr>
        <p:spPr>
          <a:xfrm>
            <a:off x="893975" y="3811346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824029-7149-9C8B-663C-855702893D47}"/>
              </a:ext>
            </a:extLst>
          </p:cNvPr>
          <p:cNvCxnSpPr>
            <a:stCxn id="61" idx="2"/>
          </p:cNvCxnSpPr>
          <p:nvPr/>
        </p:nvCxnSpPr>
        <p:spPr>
          <a:xfrm>
            <a:off x="1034398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5CBFA16-9C1F-5C77-293B-5A2388FFF479}"/>
              </a:ext>
            </a:extLst>
          </p:cNvPr>
          <p:cNvSpPr txBox="1"/>
          <p:nvPr/>
        </p:nvSpPr>
        <p:spPr>
          <a:xfrm>
            <a:off x="893975" y="50240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5CCE9D-DC1C-A237-BAED-1467B7734B7E}"/>
              </a:ext>
            </a:extLst>
          </p:cNvPr>
          <p:cNvSpPr txBox="1"/>
          <p:nvPr/>
        </p:nvSpPr>
        <p:spPr>
          <a:xfrm>
            <a:off x="2045988" y="3811346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F95E01-7756-90BA-90F2-D748F56960C5}"/>
              </a:ext>
            </a:extLst>
          </p:cNvPr>
          <p:cNvCxnSpPr>
            <a:stCxn id="65" idx="2"/>
          </p:cNvCxnSpPr>
          <p:nvPr/>
        </p:nvCxnSpPr>
        <p:spPr>
          <a:xfrm>
            <a:off x="2165572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0B00668-D558-6C7E-6556-3B4799489F1E}"/>
              </a:ext>
            </a:extLst>
          </p:cNvPr>
          <p:cNvSpPr txBox="1"/>
          <p:nvPr/>
        </p:nvSpPr>
        <p:spPr>
          <a:xfrm>
            <a:off x="2015531" y="5024017"/>
            <a:ext cx="30008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B8BA28-3D4D-92D0-E12B-9CF9C4D73D10}"/>
              </a:ext>
            </a:extLst>
          </p:cNvPr>
          <p:cNvSpPr txBox="1"/>
          <p:nvPr/>
        </p:nvSpPr>
        <p:spPr>
          <a:xfrm>
            <a:off x="2301256" y="3811346"/>
            <a:ext cx="30008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94DC1E-E086-03C7-463F-561A152CD3DF}"/>
              </a:ext>
            </a:extLst>
          </p:cNvPr>
          <p:cNvCxnSpPr>
            <a:stCxn id="69" idx="2"/>
          </p:cNvCxnSpPr>
          <p:nvPr/>
        </p:nvCxnSpPr>
        <p:spPr>
          <a:xfrm>
            <a:off x="2451297" y="411912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7AEE1DC-73AF-8812-3548-409C49377DB2}"/>
              </a:ext>
            </a:extLst>
          </p:cNvPr>
          <p:cNvSpPr txBox="1"/>
          <p:nvPr/>
        </p:nvSpPr>
        <p:spPr>
          <a:xfrm>
            <a:off x="2314080" y="502401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=</a:t>
            </a:r>
          </a:p>
        </p:txBody>
      </p:sp>
      <p:pic>
        <p:nvPicPr>
          <p:cNvPr id="73" name="Graphic 72" descr="Close with solid fill">
            <a:extLst>
              <a:ext uri="{FF2B5EF4-FFF2-40B4-BE49-F238E27FC236}">
                <a16:creationId xmlns:a16="http://schemas.microsoft.com/office/drawing/2014/main" id="{D3E108D4-958F-DD5A-7478-C48186801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1297" y="5276274"/>
            <a:ext cx="180000" cy="18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FE14255-8EAD-E791-FEF6-4512B3D33F14}"/>
              </a:ext>
            </a:extLst>
          </p:cNvPr>
          <p:cNvSpPr txBox="1"/>
          <p:nvPr/>
        </p:nvSpPr>
        <p:spPr>
          <a:xfrm>
            <a:off x="2635549" y="3811345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ACCA4-1CF7-EB60-B71C-AF378C5AD63E}"/>
              </a:ext>
            </a:extLst>
          </p:cNvPr>
          <p:cNvCxnSpPr>
            <a:stCxn id="74" idx="2"/>
          </p:cNvCxnSpPr>
          <p:nvPr/>
        </p:nvCxnSpPr>
        <p:spPr>
          <a:xfrm>
            <a:off x="2765553" y="4119122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AE766AF-F1BD-0679-632C-5DFE0A5CDD89}"/>
              </a:ext>
            </a:extLst>
          </p:cNvPr>
          <p:cNvSpPr txBox="1"/>
          <p:nvPr/>
        </p:nvSpPr>
        <p:spPr>
          <a:xfrm>
            <a:off x="2628336" y="5024016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C2034400-28B5-F863-F3A3-A2CF7015E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876" y="5276274"/>
            <a:ext cx="180000" cy="180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BB793EB-4B37-9D9C-0F20-5D4F548940D1}"/>
              </a:ext>
            </a:extLst>
          </p:cNvPr>
          <p:cNvSpPr txBox="1"/>
          <p:nvPr/>
        </p:nvSpPr>
        <p:spPr>
          <a:xfrm>
            <a:off x="2928966" y="3811345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712C6A6-6C97-BF46-B99E-2CD641ECC3D9}"/>
              </a:ext>
            </a:extLst>
          </p:cNvPr>
          <p:cNvCxnSpPr>
            <a:stCxn id="79" idx="2"/>
          </p:cNvCxnSpPr>
          <p:nvPr/>
        </p:nvCxnSpPr>
        <p:spPr>
          <a:xfrm>
            <a:off x="3066985" y="4119122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11D84CA-9F8D-B0D5-067E-C6E29C1A6BB4}"/>
              </a:ext>
            </a:extLst>
          </p:cNvPr>
          <p:cNvSpPr txBox="1"/>
          <p:nvPr/>
        </p:nvSpPr>
        <p:spPr>
          <a:xfrm>
            <a:off x="2936982" y="50240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82" name="Graphic 81" descr="Checkmark with solid fill">
            <a:extLst>
              <a:ext uri="{FF2B5EF4-FFF2-40B4-BE49-F238E27FC236}">
                <a16:creationId xmlns:a16="http://schemas.microsoft.com/office/drawing/2014/main" id="{DDDCC91A-CDB1-3560-3A09-6645E7C0B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8308" y="5276274"/>
            <a:ext cx="180000" cy="1800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5BEEDB5-77F7-9FD8-2BB6-73DC955ACD0D}"/>
              </a:ext>
            </a:extLst>
          </p:cNvPr>
          <p:cNvSpPr txBox="1"/>
          <p:nvPr/>
        </p:nvSpPr>
        <p:spPr>
          <a:xfrm>
            <a:off x="3218325" y="3811345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DE0AB5C-009D-BDCC-ABC5-659B8F401516}"/>
              </a:ext>
            </a:extLst>
          </p:cNvPr>
          <p:cNvCxnSpPr>
            <a:stCxn id="83" idx="2"/>
          </p:cNvCxnSpPr>
          <p:nvPr/>
        </p:nvCxnSpPr>
        <p:spPr>
          <a:xfrm>
            <a:off x="3348329" y="4119122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9AA2D8A-720E-8E59-BFD0-A0D5D63739BD}"/>
              </a:ext>
            </a:extLst>
          </p:cNvPr>
          <p:cNvSpPr txBox="1"/>
          <p:nvPr/>
        </p:nvSpPr>
        <p:spPr>
          <a:xfrm>
            <a:off x="3218326" y="50240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86" name="Graphic 85" descr="Checkmark with solid fill">
            <a:extLst>
              <a:ext uri="{FF2B5EF4-FFF2-40B4-BE49-F238E27FC236}">
                <a16:creationId xmlns:a16="http://schemas.microsoft.com/office/drawing/2014/main" id="{56E0FD48-B703-4BAE-D3CD-FCED91252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9652" y="5276274"/>
            <a:ext cx="180000" cy="180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571FE95-D594-EA7E-1EF0-FCAD685A9531}"/>
              </a:ext>
            </a:extLst>
          </p:cNvPr>
          <p:cNvSpPr txBox="1"/>
          <p:nvPr/>
        </p:nvSpPr>
        <p:spPr>
          <a:xfrm>
            <a:off x="3500982" y="3812608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B97B93-DC63-5688-49D0-255114A255E7}"/>
              </a:ext>
            </a:extLst>
          </p:cNvPr>
          <p:cNvCxnSpPr>
            <a:stCxn id="87" idx="2"/>
          </p:cNvCxnSpPr>
          <p:nvPr/>
        </p:nvCxnSpPr>
        <p:spPr>
          <a:xfrm>
            <a:off x="3630986" y="4120385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8BAC99B-1D1B-BB9A-2C1C-9122F08DF5D0}"/>
              </a:ext>
            </a:extLst>
          </p:cNvPr>
          <p:cNvSpPr txBox="1"/>
          <p:nvPr/>
        </p:nvSpPr>
        <p:spPr>
          <a:xfrm>
            <a:off x="3500983" y="5025279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90" name="Graphic 89" descr="Checkmark with solid fill">
            <a:extLst>
              <a:ext uri="{FF2B5EF4-FFF2-40B4-BE49-F238E27FC236}">
                <a16:creationId xmlns:a16="http://schemas.microsoft.com/office/drawing/2014/main" id="{D7E650D2-792D-4B78-E0E3-8B276213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309" y="5277537"/>
            <a:ext cx="180000" cy="1800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9C81CF4-96A2-6BF1-479F-2B30A724E911}"/>
              </a:ext>
            </a:extLst>
          </p:cNvPr>
          <p:cNvSpPr txBox="1"/>
          <p:nvPr/>
        </p:nvSpPr>
        <p:spPr>
          <a:xfrm>
            <a:off x="3788765" y="3811345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41CA69-5A6F-6126-D318-BB32A7362E0D}"/>
              </a:ext>
            </a:extLst>
          </p:cNvPr>
          <p:cNvCxnSpPr>
            <a:stCxn id="91" idx="2"/>
          </p:cNvCxnSpPr>
          <p:nvPr/>
        </p:nvCxnSpPr>
        <p:spPr>
          <a:xfrm>
            <a:off x="3918769" y="4119122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9DECF50-2CAC-13C6-A612-497054C9D4EC}"/>
              </a:ext>
            </a:extLst>
          </p:cNvPr>
          <p:cNvSpPr txBox="1"/>
          <p:nvPr/>
        </p:nvSpPr>
        <p:spPr>
          <a:xfrm>
            <a:off x="3788766" y="50240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95" name="Graphic 94" descr="Close with solid fill">
            <a:extLst>
              <a:ext uri="{FF2B5EF4-FFF2-40B4-BE49-F238E27FC236}">
                <a16:creationId xmlns:a16="http://schemas.microsoft.com/office/drawing/2014/main" id="{27AB7DB7-D0B9-8D0D-03CB-A77498677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760" y="5276274"/>
            <a:ext cx="180000" cy="180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5F063AD-F9CA-7A6D-396D-F1F87E61FD7D}"/>
              </a:ext>
            </a:extLst>
          </p:cNvPr>
          <p:cNvSpPr txBox="1"/>
          <p:nvPr/>
        </p:nvSpPr>
        <p:spPr>
          <a:xfrm>
            <a:off x="4054480" y="3811345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F8FCFF-B8DF-6FD0-3BE1-95EC7D159372}"/>
              </a:ext>
            </a:extLst>
          </p:cNvPr>
          <p:cNvCxnSpPr>
            <a:stCxn id="96" idx="2"/>
          </p:cNvCxnSpPr>
          <p:nvPr/>
        </p:nvCxnSpPr>
        <p:spPr>
          <a:xfrm>
            <a:off x="4174064" y="4119122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F310D12-1D3D-71E1-EE43-7C6FD4B7AE6D}"/>
              </a:ext>
            </a:extLst>
          </p:cNvPr>
          <p:cNvSpPr txBox="1"/>
          <p:nvPr/>
        </p:nvSpPr>
        <p:spPr>
          <a:xfrm>
            <a:off x="4033643" y="5024016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99" name="Graphic 98" descr="Close with solid fill">
            <a:extLst>
              <a:ext uri="{FF2B5EF4-FFF2-40B4-BE49-F238E27FC236}">
                <a16:creationId xmlns:a16="http://schemas.microsoft.com/office/drawing/2014/main" id="{0C585B97-3864-F243-CCBE-1AB7EE4BF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7056" y="5276274"/>
            <a:ext cx="180000" cy="180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C1E7F9B-B6AB-655B-DF35-A62BF6A2E6C7}"/>
              </a:ext>
            </a:extLst>
          </p:cNvPr>
          <p:cNvSpPr txBox="1"/>
          <p:nvPr/>
        </p:nvSpPr>
        <p:spPr>
          <a:xfrm>
            <a:off x="4317641" y="3811345"/>
            <a:ext cx="30328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F51FB0-025E-59C8-4A7C-51382BEA55A9}"/>
              </a:ext>
            </a:extLst>
          </p:cNvPr>
          <p:cNvCxnSpPr>
            <a:stCxn id="100" idx="2"/>
          </p:cNvCxnSpPr>
          <p:nvPr/>
        </p:nvCxnSpPr>
        <p:spPr>
          <a:xfrm>
            <a:off x="4469286" y="4119122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25561D3-E09C-4536-52C1-D8A8D3002D4B}"/>
              </a:ext>
            </a:extLst>
          </p:cNvPr>
          <p:cNvSpPr txBox="1"/>
          <p:nvPr/>
        </p:nvSpPr>
        <p:spPr>
          <a:xfrm>
            <a:off x="4349703" y="5024016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pic>
        <p:nvPicPr>
          <p:cNvPr id="104" name="Graphic 103" descr="Checkmark with solid fill">
            <a:extLst>
              <a:ext uri="{FF2B5EF4-FFF2-40B4-BE49-F238E27FC236}">
                <a16:creationId xmlns:a16="http://schemas.microsoft.com/office/drawing/2014/main" id="{C4ADBC26-E2C0-990A-195E-DE559C386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8539" y="5276274"/>
            <a:ext cx="180000" cy="180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0B936C6-A8FA-95E9-73D6-0B132482074B}"/>
              </a:ext>
            </a:extLst>
          </p:cNvPr>
          <p:cNvSpPr txBox="1"/>
          <p:nvPr/>
        </p:nvSpPr>
        <p:spPr>
          <a:xfrm>
            <a:off x="4631105" y="3811345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C42209D-D77A-C310-22FD-5E2F9B50F3B6}"/>
              </a:ext>
            </a:extLst>
          </p:cNvPr>
          <p:cNvCxnSpPr>
            <a:stCxn id="108" idx="2"/>
          </p:cNvCxnSpPr>
          <p:nvPr/>
        </p:nvCxnSpPr>
        <p:spPr>
          <a:xfrm>
            <a:off x="4750689" y="4119122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F6E30CE-4244-29FC-420C-23AEE11950A1}"/>
              </a:ext>
            </a:extLst>
          </p:cNvPr>
          <p:cNvSpPr txBox="1"/>
          <p:nvPr/>
        </p:nvSpPr>
        <p:spPr>
          <a:xfrm>
            <a:off x="4620687" y="5024016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111" name="Graphic 110" descr="Checkmark with solid fill">
            <a:extLst>
              <a:ext uri="{FF2B5EF4-FFF2-40B4-BE49-F238E27FC236}">
                <a16:creationId xmlns:a16="http://schemas.microsoft.com/office/drawing/2014/main" id="{C98F3D5D-B948-C7C7-35C0-681A1348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9943" y="5276274"/>
            <a:ext cx="180000" cy="180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7DF827E5-4ACF-588F-A472-7C81F8D9C2E2}"/>
              </a:ext>
            </a:extLst>
          </p:cNvPr>
          <p:cNvSpPr txBox="1"/>
          <p:nvPr/>
        </p:nvSpPr>
        <p:spPr>
          <a:xfrm>
            <a:off x="4899646" y="3808874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2AFFAB-7A14-F2DC-A052-531ECA934ABB}"/>
              </a:ext>
            </a:extLst>
          </p:cNvPr>
          <p:cNvCxnSpPr>
            <a:stCxn id="112" idx="2"/>
          </p:cNvCxnSpPr>
          <p:nvPr/>
        </p:nvCxnSpPr>
        <p:spPr>
          <a:xfrm>
            <a:off x="5029650" y="4116651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4E2CE3-8D1E-8BBC-82B3-C1F7E093C4E1}"/>
              </a:ext>
            </a:extLst>
          </p:cNvPr>
          <p:cNvSpPr txBox="1"/>
          <p:nvPr/>
        </p:nvSpPr>
        <p:spPr>
          <a:xfrm>
            <a:off x="4899648" y="5021545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pic>
        <p:nvPicPr>
          <p:cNvPr id="115" name="Graphic 114" descr="Checkmark with solid fill">
            <a:extLst>
              <a:ext uri="{FF2B5EF4-FFF2-40B4-BE49-F238E27FC236}">
                <a16:creationId xmlns:a16="http://schemas.microsoft.com/office/drawing/2014/main" id="{D2868580-7DCF-6409-AA34-C06AD0879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904" y="5273803"/>
            <a:ext cx="180000" cy="180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AD13A4B-9C00-1085-D71C-E1A2A704CA7E}"/>
              </a:ext>
            </a:extLst>
          </p:cNvPr>
          <p:cNvSpPr txBox="1"/>
          <p:nvPr/>
        </p:nvSpPr>
        <p:spPr>
          <a:xfrm>
            <a:off x="5181547" y="3808874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3533CC2-7263-AC81-9CA9-D04A3FD9CA05}"/>
              </a:ext>
            </a:extLst>
          </p:cNvPr>
          <p:cNvCxnSpPr>
            <a:stCxn id="116" idx="2"/>
          </p:cNvCxnSpPr>
          <p:nvPr/>
        </p:nvCxnSpPr>
        <p:spPr>
          <a:xfrm>
            <a:off x="5311551" y="4116651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890922F-D2D3-B8F5-F311-5C7C0B6556B4}"/>
              </a:ext>
            </a:extLst>
          </p:cNvPr>
          <p:cNvSpPr txBox="1"/>
          <p:nvPr/>
        </p:nvSpPr>
        <p:spPr>
          <a:xfrm>
            <a:off x="5173534" y="5021545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pic>
        <p:nvPicPr>
          <p:cNvPr id="119" name="Graphic 118" descr="Checkmark with solid fill">
            <a:extLst>
              <a:ext uri="{FF2B5EF4-FFF2-40B4-BE49-F238E27FC236}">
                <a16:creationId xmlns:a16="http://schemas.microsoft.com/office/drawing/2014/main" id="{446B7EAB-801B-3572-1838-C32741A0A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0805" y="5273803"/>
            <a:ext cx="180000" cy="18000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56CF576-5F05-417E-522A-BCF786B850C0}"/>
              </a:ext>
            </a:extLst>
          </p:cNvPr>
          <p:cNvSpPr txBox="1"/>
          <p:nvPr/>
        </p:nvSpPr>
        <p:spPr>
          <a:xfrm>
            <a:off x="5466402" y="3808874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494C93B-0304-9399-9B00-57B7245AEFBD}"/>
              </a:ext>
            </a:extLst>
          </p:cNvPr>
          <p:cNvCxnSpPr>
            <a:stCxn id="120" idx="2"/>
          </p:cNvCxnSpPr>
          <p:nvPr/>
        </p:nvCxnSpPr>
        <p:spPr>
          <a:xfrm>
            <a:off x="5604421" y="4116651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83032C-C0BC-2956-FC60-F9D94272E5AC}"/>
              </a:ext>
            </a:extLst>
          </p:cNvPr>
          <p:cNvSpPr txBox="1"/>
          <p:nvPr/>
        </p:nvSpPr>
        <p:spPr>
          <a:xfrm>
            <a:off x="5354995" y="5021545"/>
            <a:ext cx="4988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END</a:t>
            </a:r>
          </a:p>
        </p:txBody>
      </p:sp>
      <p:pic>
        <p:nvPicPr>
          <p:cNvPr id="123" name="Graphic 122" descr="Checkmark with solid fill">
            <a:extLst>
              <a:ext uri="{FF2B5EF4-FFF2-40B4-BE49-F238E27FC236}">
                <a16:creationId xmlns:a16="http://schemas.microsoft.com/office/drawing/2014/main" id="{66073E0A-8BD6-6920-36DD-92DB195C3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3675" y="5273803"/>
            <a:ext cx="180000" cy="180000"/>
          </a:xfrm>
          <a:prstGeom prst="rect">
            <a:avLst/>
          </a:prstGeom>
        </p:spPr>
      </p:pic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8F325174-BA99-A28C-7A96-84A591DBF942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474991" y="2318005"/>
            <a:ext cx="816407" cy="1629924"/>
          </a:xfrm>
          <a:prstGeom prst="curvedConnector3">
            <a:avLst>
              <a:gd name="adj1" fmla="val 3109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4CF724-D66A-3501-875B-71CD66B80DDD}"/>
              </a:ext>
            </a:extLst>
          </p:cNvPr>
          <p:cNvSpPr/>
          <p:nvPr/>
        </p:nvSpPr>
        <p:spPr>
          <a:xfrm>
            <a:off x="6416073" y="1100887"/>
            <a:ext cx="5535971" cy="5149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Technically</a:t>
            </a:r>
            <a:endParaRPr lang="en-GB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A61EA15A-0EC6-008E-DDEF-4310B1CD4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83477"/>
              </p:ext>
            </p:extLst>
          </p:nvPr>
        </p:nvGraphicFramePr>
        <p:xfrm>
          <a:off x="7409367" y="2375631"/>
          <a:ext cx="3636000" cy="21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600">
                  <a:extLst>
                    <a:ext uri="{9D8B030D-6E8A-4147-A177-3AD203B41FA5}">
                      <a16:colId xmlns:a16="http://schemas.microsoft.com/office/drawing/2014/main" val="99860565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8057270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981686947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5368802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635517089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18909957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863860418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5785985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34014952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450798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744656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83EF8229-7DD5-1BF1-A4BC-D91BC8052ACA}"/>
              </a:ext>
            </a:extLst>
          </p:cNvPr>
          <p:cNvSpPr txBox="1"/>
          <p:nvPr/>
        </p:nvSpPr>
        <p:spPr>
          <a:xfrm>
            <a:off x="9022664" y="1564746"/>
            <a:ext cx="439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“C”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7DC1AD2-900C-EE95-1474-2276090DCE57}"/>
              </a:ext>
            </a:extLst>
          </p:cNvPr>
          <p:cNvSpPr txBox="1"/>
          <p:nvPr/>
        </p:nvSpPr>
        <p:spPr>
          <a:xfrm>
            <a:off x="9267192" y="1828755"/>
            <a:ext cx="1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One-hot encoding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241C332-3068-5D2F-FB66-FC60200FF947}"/>
              </a:ext>
            </a:extLst>
          </p:cNvPr>
          <p:cNvCxnSpPr>
            <a:cxnSpLocks/>
          </p:cNvCxnSpPr>
          <p:nvPr/>
        </p:nvCxnSpPr>
        <p:spPr>
          <a:xfrm>
            <a:off x="9227401" y="2709054"/>
            <a:ext cx="14939" cy="149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1" name="Table 134">
            <a:extLst>
              <a:ext uri="{FF2B5EF4-FFF2-40B4-BE49-F238E27FC236}">
                <a16:creationId xmlns:a16="http://schemas.microsoft.com/office/drawing/2014/main" id="{71D643CC-3C28-D2B7-54FB-59ACFA68E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26223"/>
              </p:ext>
            </p:extLst>
          </p:nvPr>
        </p:nvGraphicFramePr>
        <p:xfrm>
          <a:off x="7409367" y="4259975"/>
          <a:ext cx="3636000" cy="21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600">
                  <a:extLst>
                    <a:ext uri="{9D8B030D-6E8A-4147-A177-3AD203B41FA5}">
                      <a16:colId xmlns:a16="http://schemas.microsoft.com/office/drawing/2014/main" val="99860565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8057270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981686947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5368802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635517089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18909957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863860418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5785985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34014952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450798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744656"/>
                  </a:ext>
                </a:extLst>
              </a:tr>
            </a:tbl>
          </a:graphicData>
        </a:graphic>
      </p:graphicFrame>
      <p:graphicFrame>
        <p:nvGraphicFramePr>
          <p:cNvPr id="143" name="Table 134">
            <a:extLst>
              <a:ext uri="{FF2B5EF4-FFF2-40B4-BE49-F238E27FC236}">
                <a16:creationId xmlns:a16="http://schemas.microsoft.com/office/drawing/2014/main" id="{76113057-BEC6-D48E-F7C5-CE22749DB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3300"/>
              </p:ext>
            </p:extLst>
          </p:nvPr>
        </p:nvGraphicFramePr>
        <p:xfrm>
          <a:off x="7405009" y="4736898"/>
          <a:ext cx="3636000" cy="21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600">
                  <a:extLst>
                    <a:ext uri="{9D8B030D-6E8A-4147-A177-3AD203B41FA5}">
                      <a16:colId xmlns:a16="http://schemas.microsoft.com/office/drawing/2014/main" val="99860565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8057270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981686947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5368802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635517089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18909957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863860418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5785985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34014952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450798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744656"/>
                  </a:ext>
                </a:extLst>
              </a:tr>
            </a:tbl>
          </a:graphicData>
        </a:graphic>
      </p:graphicFrame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F3E5BCB-0F81-DA79-FDDB-38A0AAEE4B5B}"/>
              </a:ext>
            </a:extLst>
          </p:cNvPr>
          <p:cNvSpPr/>
          <p:nvPr/>
        </p:nvSpPr>
        <p:spPr>
          <a:xfrm>
            <a:off x="8700967" y="3184547"/>
            <a:ext cx="1064943" cy="5636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7DA836-25D5-FD7F-574D-97DEBD05658E}"/>
              </a:ext>
            </a:extLst>
          </p:cNvPr>
          <p:cNvSpPr txBox="1"/>
          <p:nvPr/>
        </p:nvSpPr>
        <p:spPr>
          <a:xfrm>
            <a:off x="7108137" y="5146026"/>
            <a:ext cx="4324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dirty="0"/>
              <a:t>Maximize the likelihood assigned to the correct token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1C8D821-A672-AFD8-707E-1F6AAFFB7EBD}"/>
              </a:ext>
            </a:extLst>
          </p:cNvPr>
          <p:cNvCxnSpPr/>
          <p:nvPr/>
        </p:nvCxnSpPr>
        <p:spPr>
          <a:xfrm>
            <a:off x="9233438" y="1885397"/>
            <a:ext cx="0" cy="40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55F98C1-4EE3-84AE-AA2E-DEC101D5FEC4}"/>
              </a:ext>
            </a:extLst>
          </p:cNvPr>
          <p:cNvCxnSpPr>
            <a:cxnSpLocks/>
            <a:stCxn id="130" idx="1"/>
            <a:endCxn id="130" idx="3"/>
          </p:cNvCxnSpPr>
          <p:nvPr/>
        </p:nvCxnSpPr>
        <p:spPr>
          <a:xfrm rot="10800000" flipH="1">
            <a:off x="8700966" y="3466370"/>
            <a:ext cx="1064943" cy="12700"/>
          </a:xfrm>
          <a:prstGeom prst="curvedConnector5">
            <a:avLst>
              <a:gd name="adj1" fmla="val -21466"/>
              <a:gd name="adj2" fmla="val 4255921"/>
              <a:gd name="adj3" fmla="val 1214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2510FD5-01D8-EC5A-1E86-2FA8B1A882D1}"/>
              </a:ext>
            </a:extLst>
          </p:cNvPr>
          <p:cNvSpPr txBox="1"/>
          <p:nvPr/>
        </p:nvSpPr>
        <p:spPr>
          <a:xfrm>
            <a:off x="9954738" y="3062118"/>
            <a:ext cx="1113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Hidden state</a:t>
            </a:r>
          </a:p>
        </p:txBody>
      </p:sp>
      <p:pic>
        <p:nvPicPr>
          <p:cNvPr id="160" name="Graphic 159" descr="Close with solid fill">
            <a:extLst>
              <a:ext uri="{FF2B5EF4-FFF2-40B4-BE49-F238E27FC236}">
                <a16:creationId xmlns:a16="http://schemas.microsoft.com/office/drawing/2014/main" id="{8077C45C-4FC5-5A33-5504-0D650D935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950" y="5271368"/>
            <a:ext cx="180000" cy="180000"/>
          </a:xfrm>
          <a:prstGeom prst="rect">
            <a:avLst/>
          </a:prstGeom>
        </p:spPr>
      </p:pic>
      <p:pic>
        <p:nvPicPr>
          <p:cNvPr id="162" name="Graphic 161" descr="Checkmark with solid fill">
            <a:extLst>
              <a:ext uri="{FF2B5EF4-FFF2-40B4-BE49-F238E27FC236}">
                <a16:creationId xmlns:a16="http://schemas.microsoft.com/office/drawing/2014/main" id="{07251275-413E-A89A-C75B-0BCFDFC98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3257" y="5279968"/>
            <a:ext cx="180000" cy="18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1DF53E6-0BC4-4D83-DCBF-84D02368F762}"/>
              </a:ext>
            </a:extLst>
          </p:cNvPr>
          <p:cNvSpPr/>
          <p:nvPr/>
        </p:nvSpPr>
        <p:spPr>
          <a:xfrm>
            <a:off x="8832980" y="4200012"/>
            <a:ext cx="418042" cy="8215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0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50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5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5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5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0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000"/>
                            </p:stCondLst>
                            <p:childTnLst>
                              <p:par>
                                <p:cTn id="1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0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65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65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0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0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75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500"/>
                            </p:stCondLst>
                            <p:childTnLst>
                              <p:par>
                                <p:cTn id="2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000"/>
                            </p:stCondLst>
                            <p:childTnLst>
                              <p:par>
                                <p:cTn id="2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80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5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5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5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0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90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90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9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95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500"/>
                            </p:stCondLst>
                            <p:childTnLst>
                              <p:par>
                                <p:cTn id="2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500"/>
                            </p:stCondLst>
                            <p:childTnLst>
                              <p:par>
                                <p:cTn id="2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  <p:bldP spid="44" grpId="0"/>
      <p:bldP spid="46" grpId="0"/>
      <p:bldP spid="48" grpId="0"/>
      <p:bldP spid="50" grpId="0"/>
      <p:bldP spid="53" grpId="0"/>
      <p:bldP spid="55" grpId="0"/>
      <p:bldP spid="57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4" grpId="0"/>
      <p:bldP spid="76" grpId="0"/>
      <p:bldP spid="79" grpId="0"/>
      <p:bldP spid="81" grpId="0"/>
      <p:bldP spid="83" grpId="0"/>
      <p:bldP spid="85" grpId="0"/>
      <p:bldP spid="87" grpId="0"/>
      <p:bldP spid="89" grpId="0"/>
      <p:bldP spid="91" grpId="0"/>
      <p:bldP spid="93" grpId="0"/>
      <p:bldP spid="96" grpId="0"/>
      <p:bldP spid="98" grpId="0"/>
      <p:bldP spid="100" grpId="0"/>
      <p:bldP spid="102" grpId="0"/>
      <p:bldP spid="108" grpId="0"/>
      <p:bldP spid="110" grpId="0"/>
      <p:bldP spid="112" grpId="0"/>
      <p:bldP spid="114" grpId="0"/>
      <p:bldP spid="116" grpId="0"/>
      <p:bldP spid="118" grpId="0"/>
      <p:bldP spid="120" grpId="0"/>
      <p:bldP spid="122" grpId="0"/>
      <p:bldP spid="129" grpId="0" animBg="1"/>
      <p:bldP spid="135" grpId="0"/>
      <p:bldP spid="136" grpId="0"/>
      <p:bldP spid="130" grpId="0" animBg="1"/>
      <p:bldP spid="149" grpId="0"/>
      <p:bldP spid="158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FAAD-0043-1CBD-1622-1592AC6C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 for </a:t>
            </a:r>
            <a:r>
              <a:rPr lang="en-GB" i="1" dirty="0"/>
              <a:t>de novo </a:t>
            </a:r>
            <a:r>
              <a:rPr lang="en-GB" dirty="0"/>
              <a:t>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175DA-3C98-75D3-0BEC-424ED27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41A78-B142-BC1E-92BA-82E45864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4</a:t>
            </a:fld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29DDE0-0505-48D3-AAFC-C4FCB4725267}"/>
              </a:ext>
            </a:extLst>
          </p:cNvPr>
          <p:cNvSpPr/>
          <p:nvPr/>
        </p:nvSpPr>
        <p:spPr>
          <a:xfrm>
            <a:off x="166011" y="1564746"/>
            <a:ext cx="5594684" cy="5636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893A2-AB84-1590-119A-C067F139BDEE}"/>
              </a:ext>
            </a:extLst>
          </p:cNvPr>
          <p:cNvSpPr txBox="1"/>
          <p:nvPr/>
        </p:nvSpPr>
        <p:spPr>
          <a:xfrm>
            <a:off x="162426" y="1116117"/>
            <a:ext cx="41710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GO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45DA73-9DD9-501C-59B5-3CDCD4AB0E63}"/>
              </a:ext>
            </a:extLst>
          </p:cNvPr>
          <p:cNvCxnSpPr>
            <a:stCxn id="18" idx="2"/>
          </p:cNvCxnSpPr>
          <p:nvPr/>
        </p:nvCxnSpPr>
        <p:spPr>
          <a:xfrm>
            <a:off x="370977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BEFEFC-E0BA-DD61-F0DF-EE8E49E639C1}"/>
              </a:ext>
            </a:extLst>
          </p:cNvPr>
          <p:cNvSpPr txBox="1"/>
          <p:nvPr/>
        </p:nvSpPr>
        <p:spPr>
          <a:xfrm>
            <a:off x="230554" y="2328788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64FF0F-3FFF-D3F3-79FF-D9E63F8CE246}"/>
              </a:ext>
            </a:extLst>
          </p:cNvPr>
          <p:cNvSpPr txBox="1"/>
          <p:nvPr/>
        </p:nvSpPr>
        <p:spPr>
          <a:xfrm>
            <a:off x="581484" y="11161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62254F-DB0E-DF5C-5BD2-06E6021923C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21907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BE75879-8A49-DDD7-3420-977338C7659D}"/>
              </a:ext>
            </a:extLst>
          </p:cNvPr>
          <p:cNvSpPr txBox="1"/>
          <p:nvPr/>
        </p:nvSpPr>
        <p:spPr>
          <a:xfrm>
            <a:off x="581484" y="2328788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994790-8B90-31CD-CCB0-9E15E77DF06C}"/>
              </a:ext>
            </a:extLst>
          </p:cNvPr>
          <p:cNvSpPr txBox="1"/>
          <p:nvPr/>
        </p:nvSpPr>
        <p:spPr>
          <a:xfrm>
            <a:off x="1195926" y="1116117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BFAA87-35D6-0A5A-3A4F-59AAF0F4D5EB}"/>
              </a:ext>
            </a:extLst>
          </p:cNvPr>
          <p:cNvCxnSpPr>
            <a:stCxn id="48" idx="2"/>
          </p:cNvCxnSpPr>
          <p:nvPr/>
        </p:nvCxnSpPr>
        <p:spPr>
          <a:xfrm>
            <a:off x="1315510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A7774E-E419-97D1-5A6E-2E608A2A0B45}"/>
              </a:ext>
            </a:extLst>
          </p:cNvPr>
          <p:cNvSpPr txBox="1"/>
          <p:nvPr/>
        </p:nvSpPr>
        <p:spPr>
          <a:xfrm>
            <a:off x="1175087" y="2328788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F8C857-452B-AC4A-6158-C17A6D824218}"/>
              </a:ext>
            </a:extLst>
          </p:cNvPr>
          <p:cNvSpPr txBox="1"/>
          <p:nvPr/>
        </p:nvSpPr>
        <p:spPr>
          <a:xfrm>
            <a:off x="1479488" y="111611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=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0818FD-EB9A-FE25-3458-D5866455BE85}"/>
              </a:ext>
            </a:extLst>
          </p:cNvPr>
          <p:cNvCxnSpPr>
            <a:stCxn id="53" idx="2"/>
          </p:cNvCxnSpPr>
          <p:nvPr/>
        </p:nvCxnSpPr>
        <p:spPr>
          <a:xfrm>
            <a:off x="1616705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2BE66BE-7521-C944-87C8-EFA0CC0CB347}"/>
              </a:ext>
            </a:extLst>
          </p:cNvPr>
          <p:cNvSpPr txBox="1"/>
          <p:nvPr/>
        </p:nvSpPr>
        <p:spPr>
          <a:xfrm>
            <a:off x="1465061" y="2328788"/>
            <a:ext cx="3032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1C215C-92FF-F23C-9E9F-AC2A60F38FA0}"/>
              </a:ext>
            </a:extLst>
          </p:cNvPr>
          <p:cNvSpPr txBox="1"/>
          <p:nvPr/>
        </p:nvSpPr>
        <p:spPr>
          <a:xfrm>
            <a:off x="1742448" y="1116117"/>
            <a:ext cx="3032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D6E5664-8630-582D-0B12-EDE075138C9F}"/>
              </a:ext>
            </a:extLst>
          </p:cNvPr>
          <p:cNvCxnSpPr>
            <a:stCxn id="57" idx="2"/>
          </p:cNvCxnSpPr>
          <p:nvPr/>
        </p:nvCxnSpPr>
        <p:spPr>
          <a:xfrm>
            <a:off x="1894092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1301E10-292D-25A0-19CA-623ACE8D6B97}"/>
              </a:ext>
            </a:extLst>
          </p:cNvPr>
          <p:cNvSpPr txBox="1"/>
          <p:nvPr/>
        </p:nvSpPr>
        <p:spPr>
          <a:xfrm>
            <a:off x="1774508" y="2328788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1AED7D-780F-1316-0054-3D8CAB441F0F}"/>
              </a:ext>
            </a:extLst>
          </p:cNvPr>
          <p:cNvSpPr txBox="1"/>
          <p:nvPr/>
        </p:nvSpPr>
        <p:spPr>
          <a:xfrm>
            <a:off x="893975" y="1116117"/>
            <a:ext cx="2808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824029-7149-9C8B-663C-855702893D47}"/>
              </a:ext>
            </a:extLst>
          </p:cNvPr>
          <p:cNvCxnSpPr>
            <a:stCxn id="61" idx="2"/>
          </p:cNvCxnSpPr>
          <p:nvPr/>
        </p:nvCxnSpPr>
        <p:spPr>
          <a:xfrm>
            <a:off x="1034398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5CBFA16-9C1F-5C77-293B-5A2388FFF479}"/>
              </a:ext>
            </a:extLst>
          </p:cNvPr>
          <p:cNvSpPr txBox="1"/>
          <p:nvPr/>
        </p:nvSpPr>
        <p:spPr>
          <a:xfrm>
            <a:off x="914814" y="2328788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5CCE9D-DC1C-A237-BAED-1467B7734B7E}"/>
              </a:ext>
            </a:extLst>
          </p:cNvPr>
          <p:cNvSpPr txBox="1"/>
          <p:nvPr/>
        </p:nvSpPr>
        <p:spPr>
          <a:xfrm>
            <a:off x="2045988" y="1116117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F95E01-7756-90BA-90F2-D748F56960C5}"/>
              </a:ext>
            </a:extLst>
          </p:cNvPr>
          <p:cNvCxnSpPr>
            <a:stCxn id="65" idx="2"/>
          </p:cNvCxnSpPr>
          <p:nvPr/>
        </p:nvCxnSpPr>
        <p:spPr>
          <a:xfrm>
            <a:off x="2165572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0B00668-D558-6C7E-6556-3B4799489F1E}"/>
              </a:ext>
            </a:extLst>
          </p:cNvPr>
          <p:cNvSpPr txBox="1"/>
          <p:nvPr/>
        </p:nvSpPr>
        <p:spPr>
          <a:xfrm>
            <a:off x="2015531" y="2328788"/>
            <a:ext cx="30008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B8BA28-3D4D-92D0-E12B-9CF9C4D73D10}"/>
              </a:ext>
            </a:extLst>
          </p:cNvPr>
          <p:cNvSpPr txBox="1"/>
          <p:nvPr/>
        </p:nvSpPr>
        <p:spPr>
          <a:xfrm>
            <a:off x="2301256" y="1116117"/>
            <a:ext cx="30008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94DC1E-E086-03C7-463F-561A152CD3DF}"/>
              </a:ext>
            </a:extLst>
          </p:cNvPr>
          <p:cNvCxnSpPr>
            <a:stCxn id="69" idx="2"/>
          </p:cNvCxnSpPr>
          <p:nvPr/>
        </p:nvCxnSpPr>
        <p:spPr>
          <a:xfrm>
            <a:off x="2451297" y="1423894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7AEE1DC-73AF-8812-3548-409C49377DB2}"/>
              </a:ext>
            </a:extLst>
          </p:cNvPr>
          <p:cNvSpPr txBox="1"/>
          <p:nvPr/>
        </p:nvSpPr>
        <p:spPr>
          <a:xfrm>
            <a:off x="2321294" y="2328788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E14255-8EAD-E791-FEF6-4512B3D33F14}"/>
              </a:ext>
            </a:extLst>
          </p:cNvPr>
          <p:cNvSpPr txBox="1"/>
          <p:nvPr/>
        </p:nvSpPr>
        <p:spPr>
          <a:xfrm>
            <a:off x="2635549" y="11161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ACCA4-1CF7-EB60-B71C-AF378C5AD63E}"/>
              </a:ext>
            </a:extLst>
          </p:cNvPr>
          <p:cNvCxnSpPr>
            <a:stCxn id="74" idx="2"/>
          </p:cNvCxnSpPr>
          <p:nvPr/>
        </p:nvCxnSpPr>
        <p:spPr>
          <a:xfrm>
            <a:off x="2765553" y="142389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AE766AF-F1BD-0679-632C-5DFE0A5CDD89}"/>
              </a:ext>
            </a:extLst>
          </p:cNvPr>
          <p:cNvSpPr txBox="1"/>
          <p:nvPr/>
        </p:nvSpPr>
        <p:spPr>
          <a:xfrm>
            <a:off x="2628336" y="2328787"/>
            <a:ext cx="27443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B793EB-4B37-9D9C-0F20-5D4F548940D1}"/>
              </a:ext>
            </a:extLst>
          </p:cNvPr>
          <p:cNvSpPr txBox="1"/>
          <p:nvPr/>
        </p:nvSpPr>
        <p:spPr>
          <a:xfrm>
            <a:off x="2928966" y="1116116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712C6A6-6C97-BF46-B99E-2CD641ECC3D9}"/>
              </a:ext>
            </a:extLst>
          </p:cNvPr>
          <p:cNvCxnSpPr>
            <a:stCxn id="79" idx="2"/>
          </p:cNvCxnSpPr>
          <p:nvPr/>
        </p:nvCxnSpPr>
        <p:spPr>
          <a:xfrm>
            <a:off x="3066985" y="142389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11D84CA-9F8D-B0D5-067E-C6E29C1A6BB4}"/>
              </a:ext>
            </a:extLst>
          </p:cNvPr>
          <p:cNvSpPr txBox="1"/>
          <p:nvPr/>
        </p:nvSpPr>
        <p:spPr>
          <a:xfrm>
            <a:off x="2936982" y="2328787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5BEEDB5-77F7-9FD8-2BB6-73DC955ACD0D}"/>
              </a:ext>
            </a:extLst>
          </p:cNvPr>
          <p:cNvSpPr txBox="1"/>
          <p:nvPr/>
        </p:nvSpPr>
        <p:spPr>
          <a:xfrm>
            <a:off x="3218325" y="11161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DE0AB5C-009D-BDCC-ABC5-659B8F401516}"/>
              </a:ext>
            </a:extLst>
          </p:cNvPr>
          <p:cNvCxnSpPr>
            <a:stCxn id="83" idx="2"/>
          </p:cNvCxnSpPr>
          <p:nvPr/>
        </p:nvCxnSpPr>
        <p:spPr>
          <a:xfrm>
            <a:off x="3348329" y="142389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9AA2D8A-720E-8E59-BFD0-A0D5D63739BD}"/>
              </a:ext>
            </a:extLst>
          </p:cNvPr>
          <p:cNvSpPr txBox="1"/>
          <p:nvPr/>
        </p:nvSpPr>
        <p:spPr>
          <a:xfrm>
            <a:off x="3218326" y="2328787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71FE95-D594-EA7E-1EF0-FCAD685A9531}"/>
              </a:ext>
            </a:extLst>
          </p:cNvPr>
          <p:cNvSpPr txBox="1"/>
          <p:nvPr/>
        </p:nvSpPr>
        <p:spPr>
          <a:xfrm>
            <a:off x="3500982" y="1117379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B97B93-DC63-5688-49D0-255114A255E7}"/>
              </a:ext>
            </a:extLst>
          </p:cNvPr>
          <p:cNvCxnSpPr>
            <a:stCxn id="87" idx="2"/>
          </p:cNvCxnSpPr>
          <p:nvPr/>
        </p:nvCxnSpPr>
        <p:spPr>
          <a:xfrm>
            <a:off x="3630986" y="1425156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8BAC99B-1D1B-BB9A-2C1C-9122F08DF5D0}"/>
              </a:ext>
            </a:extLst>
          </p:cNvPr>
          <p:cNvSpPr txBox="1"/>
          <p:nvPr/>
        </p:nvSpPr>
        <p:spPr>
          <a:xfrm>
            <a:off x="3500983" y="2330050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1CF4-96A2-6BF1-479F-2B30A724E911}"/>
              </a:ext>
            </a:extLst>
          </p:cNvPr>
          <p:cNvSpPr txBox="1"/>
          <p:nvPr/>
        </p:nvSpPr>
        <p:spPr>
          <a:xfrm>
            <a:off x="3788765" y="1116116"/>
            <a:ext cx="2600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41CA69-5A6F-6126-D318-BB32A7362E0D}"/>
              </a:ext>
            </a:extLst>
          </p:cNvPr>
          <p:cNvCxnSpPr>
            <a:stCxn id="91" idx="2"/>
          </p:cNvCxnSpPr>
          <p:nvPr/>
        </p:nvCxnSpPr>
        <p:spPr>
          <a:xfrm>
            <a:off x="3918769" y="142389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9DECF50-2CAC-13C6-A612-497054C9D4EC}"/>
              </a:ext>
            </a:extLst>
          </p:cNvPr>
          <p:cNvSpPr txBox="1"/>
          <p:nvPr/>
        </p:nvSpPr>
        <p:spPr>
          <a:xfrm>
            <a:off x="3799185" y="2328787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F063AD-F9CA-7A6D-396D-F1F87E61FD7D}"/>
              </a:ext>
            </a:extLst>
          </p:cNvPr>
          <p:cNvSpPr txBox="1"/>
          <p:nvPr/>
        </p:nvSpPr>
        <p:spPr>
          <a:xfrm>
            <a:off x="4054480" y="1116116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(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F8FCFF-B8DF-6FD0-3BE1-95EC7D159372}"/>
              </a:ext>
            </a:extLst>
          </p:cNvPr>
          <p:cNvCxnSpPr>
            <a:stCxn id="96" idx="2"/>
          </p:cNvCxnSpPr>
          <p:nvPr/>
        </p:nvCxnSpPr>
        <p:spPr>
          <a:xfrm>
            <a:off x="4174064" y="1423893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F310D12-1D3D-71E1-EE43-7C6FD4B7AE6D}"/>
              </a:ext>
            </a:extLst>
          </p:cNvPr>
          <p:cNvSpPr txBox="1"/>
          <p:nvPr/>
        </p:nvSpPr>
        <p:spPr>
          <a:xfrm>
            <a:off x="4022422" y="2328787"/>
            <a:ext cx="3032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C1E7F9B-B6AB-655B-DF35-A62BF6A2E6C7}"/>
              </a:ext>
            </a:extLst>
          </p:cNvPr>
          <p:cNvSpPr txBox="1"/>
          <p:nvPr/>
        </p:nvSpPr>
        <p:spPr>
          <a:xfrm>
            <a:off x="4317641" y="1116116"/>
            <a:ext cx="30328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O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F51FB0-025E-59C8-4A7C-51382BEA55A9}"/>
              </a:ext>
            </a:extLst>
          </p:cNvPr>
          <p:cNvCxnSpPr>
            <a:stCxn id="100" idx="2"/>
          </p:cNvCxnSpPr>
          <p:nvPr/>
        </p:nvCxnSpPr>
        <p:spPr>
          <a:xfrm>
            <a:off x="4469286" y="1423893"/>
            <a:ext cx="0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25561D3-E09C-4536-52C1-D8A8D3002D4B}"/>
              </a:ext>
            </a:extLst>
          </p:cNvPr>
          <p:cNvSpPr txBox="1"/>
          <p:nvPr/>
        </p:nvSpPr>
        <p:spPr>
          <a:xfrm>
            <a:off x="4349703" y="2328787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B936C6-A8FA-95E9-73D6-0B132482074B}"/>
              </a:ext>
            </a:extLst>
          </p:cNvPr>
          <p:cNvSpPr txBox="1"/>
          <p:nvPr/>
        </p:nvSpPr>
        <p:spPr>
          <a:xfrm>
            <a:off x="4631105" y="1116116"/>
            <a:ext cx="23916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)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C42209D-D77A-C310-22FD-5E2F9B50F3B6}"/>
              </a:ext>
            </a:extLst>
          </p:cNvPr>
          <p:cNvCxnSpPr>
            <a:stCxn id="108" idx="2"/>
          </p:cNvCxnSpPr>
          <p:nvPr/>
        </p:nvCxnSpPr>
        <p:spPr>
          <a:xfrm>
            <a:off x="4750689" y="1423893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F6E30CE-4244-29FC-420C-23AEE11950A1}"/>
              </a:ext>
            </a:extLst>
          </p:cNvPr>
          <p:cNvSpPr txBox="1"/>
          <p:nvPr/>
        </p:nvSpPr>
        <p:spPr>
          <a:xfrm>
            <a:off x="4620687" y="2328787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F827E5-4ACF-588F-A472-7C81F8D9C2E2}"/>
              </a:ext>
            </a:extLst>
          </p:cNvPr>
          <p:cNvSpPr txBox="1"/>
          <p:nvPr/>
        </p:nvSpPr>
        <p:spPr>
          <a:xfrm>
            <a:off x="4899646" y="1113645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42AFFAB-7A14-F2DC-A052-531ECA934ABB}"/>
              </a:ext>
            </a:extLst>
          </p:cNvPr>
          <p:cNvCxnSpPr>
            <a:stCxn id="112" idx="2"/>
          </p:cNvCxnSpPr>
          <p:nvPr/>
        </p:nvCxnSpPr>
        <p:spPr>
          <a:xfrm>
            <a:off x="5029650" y="1421422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4E2CE3-8D1E-8BBC-82B3-C1F7E093C4E1}"/>
              </a:ext>
            </a:extLst>
          </p:cNvPr>
          <p:cNvSpPr txBox="1"/>
          <p:nvPr/>
        </p:nvSpPr>
        <p:spPr>
          <a:xfrm>
            <a:off x="4899648" y="2326316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AD13A4B-9C00-1085-D71C-E1A2A704CA7E}"/>
              </a:ext>
            </a:extLst>
          </p:cNvPr>
          <p:cNvSpPr txBox="1"/>
          <p:nvPr/>
        </p:nvSpPr>
        <p:spPr>
          <a:xfrm>
            <a:off x="5181547" y="1113645"/>
            <a:ext cx="26000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c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3533CC2-7263-AC81-9CA9-D04A3FD9CA05}"/>
              </a:ext>
            </a:extLst>
          </p:cNvPr>
          <p:cNvCxnSpPr>
            <a:stCxn id="116" idx="2"/>
          </p:cNvCxnSpPr>
          <p:nvPr/>
        </p:nvCxnSpPr>
        <p:spPr>
          <a:xfrm>
            <a:off x="5311551" y="1421422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890922F-D2D3-B8F5-F311-5C7C0B6556B4}"/>
              </a:ext>
            </a:extLst>
          </p:cNvPr>
          <p:cNvSpPr txBox="1"/>
          <p:nvPr/>
        </p:nvSpPr>
        <p:spPr>
          <a:xfrm>
            <a:off x="5173534" y="2326316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56CF576-5F05-417E-522A-BCF786B850C0}"/>
              </a:ext>
            </a:extLst>
          </p:cNvPr>
          <p:cNvSpPr txBox="1"/>
          <p:nvPr/>
        </p:nvSpPr>
        <p:spPr>
          <a:xfrm>
            <a:off x="5466402" y="1113645"/>
            <a:ext cx="27603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494C93B-0304-9399-9B00-57B7245AEFBD}"/>
              </a:ext>
            </a:extLst>
          </p:cNvPr>
          <p:cNvCxnSpPr>
            <a:stCxn id="120" idx="2"/>
          </p:cNvCxnSpPr>
          <p:nvPr/>
        </p:nvCxnSpPr>
        <p:spPr>
          <a:xfrm>
            <a:off x="5604421" y="1421422"/>
            <a:ext cx="1" cy="90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783032C-C0BC-2956-FC60-F9D94272E5AC}"/>
              </a:ext>
            </a:extLst>
          </p:cNvPr>
          <p:cNvSpPr txBox="1"/>
          <p:nvPr/>
        </p:nvSpPr>
        <p:spPr>
          <a:xfrm>
            <a:off x="5354995" y="2326316"/>
            <a:ext cx="4988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400" dirty="0"/>
              <a:t>END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4CF724-D66A-3501-875B-71CD66B80DDD}"/>
              </a:ext>
            </a:extLst>
          </p:cNvPr>
          <p:cNvSpPr/>
          <p:nvPr/>
        </p:nvSpPr>
        <p:spPr>
          <a:xfrm>
            <a:off x="6416073" y="1100887"/>
            <a:ext cx="5535971" cy="5149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Technically</a:t>
            </a:r>
            <a:endParaRPr lang="en-GB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134" name="Table 134">
            <a:extLst>
              <a:ext uri="{FF2B5EF4-FFF2-40B4-BE49-F238E27FC236}">
                <a16:creationId xmlns:a16="http://schemas.microsoft.com/office/drawing/2014/main" id="{A61EA15A-0EC6-008E-DDEF-4310B1CD4195}"/>
              </a:ext>
            </a:extLst>
          </p:cNvPr>
          <p:cNvGraphicFramePr>
            <a:graphicFrameLocks noGrp="1"/>
          </p:cNvGraphicFramePr>
          <p:nvPr/>
        </p:nvGraphicFramePr>
        <p:xfrm>
          <a:off x="7409367" y="2375631"/>
          <a:ext cx="3636000" cy="21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600">
                  <a:extLst>
                    <a:ext uri="{9D8B030D-6E8A-4147-A177-3AD203B41FA5}">
                      <a16:colId xmlns:a16="http://schemas.microsoft.com/office/drawing/2014/main" val="99860565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8057270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981686947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5368802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635517089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18909957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863860418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5785985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34014952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450798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744656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83EF8229-7DD5-1BF1-A4BC-D91BC8052ACA}"/>
              </a:ext>
            </a:extLst>
          </p:cNvPr>
          <p:cNvSpPr txBox="1"/>
          <p:nvPr/>
        </p:nvSpPr>
        <p:spPr>
          <a:xfrm>
            <a:off x="8956012" y="1564746"/>
            <a:ext cx="565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“GO”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7DC1AD2-900C-EE95-1474-2276090DCE57}"/>
              </a:ext>
            </a:extLst>
          </p:cNvPr>
          <p:cNvSpPr txBox="1"/>
          <p:nvPr/>
        </p:nvSpPr>
        <p:spPr>
          <a:xfrm>
            <a:off x="9267192" y="1828755"/>
            <a:ext cx="10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One-hot encoding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241C332-3068-5D2F-FB66-FC60200FF947}"/>
              </a:ext>
            </a:extLst>
          </p:cNvPr>
          <p:cNvCxnSpPr>
            <a:cxnSpLocks/>
          </p:cNvCxnSpPr>
          <p:nvPr/>
        </p:nvCxnSpPr>
        <p:spPr>
          <a:xfrm>
            <a:off x="9227401" y="2709054"/>
            <a:ext cx="14939" cy="149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1" name="Table 134">
            <a:extLst>
              <a:ext uri="{FF2B5EF4-FFF2-40B4-BE49-F238E27FC236}">
                <a16:creationId xmlns:a16="http://schemas.microsoft.com/office/drawing/2014/main" id="{71D643CC-3C28-D2B7-54FB-59ACFA68EEA4}"/>
              </a:ext>
            </a:extLst>
          </p:cNvPr>
          <p:cNvGraphicFramePr>
            <a:graphicFrameLocks noGrp="1"/>
          </p:cNvGraphicFramePr>
          <p:nvPr/>
        </p:nvGraphicFramePr>
        <p:xfrm>
          <a:off x="7409367" y="4259975"/>
          <a:ext cx="3636000" cy="21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600">
                  <a:extLst>
                    <a:ext uri="{9D8B030D-6E8A-4147-A177-3AD203B41FA5}">
                      <a16:colId xmlns:a16="http://schemas.microsoft.com/office/drawing/2014/main" val="99860565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8057270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981686947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1536880281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635517089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189099573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863860418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375785985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2340149526"/>
                    </a:ext>
                  </a:extLst>
                </a:gridCol>
                <a:gridCol w="363600">
                  <a:extLst>
                    <a:ext uri="{9D8B030D-6E8A-4147-A177-3AD203B41FA5}">
                      <a16:colId xmlns:a16="http://schemas.microsoft.com/office/drawing/2014/main" val="450798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744656"/>
                  </a:ext>
                </a:extLst>
              </a:tr>
            </a:tbl>
          </a:graphicData>
        </a:graphic>
      </p:graphicFrame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F3E5BCB-0F81-DA79-FDDB-38A0AAEE4B5B}"/>
              </a:ext>
            </a:extLst>
          </p:cNvPr>
          <p:cNvSpPr/>
          <p:nvPr/>
        </p:nvSpPr>
        <p:spPr>
          <a:xfrm>
            <a:off x="8700967" y="3184547"/>
            <a:ext cx="1064943" cy="5636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7DA836-25D5-FD7F-574D-97DEBD05658E}"/>
              </a:ext>
            </a:extLst>
          </p:cNvPr>
          <p:cNvSpPr txBox="1"/>
          <p:nvPr/>
        </p:nvSpPr>
        <p:spPr>
          <a:xfrm>
            <a:off x="7080134" y="4910595"/>
            <a:ext cx="4324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dirty="0"/>
              <a:t>Sample from probability distribution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1C8D821-A672-AFD8-707E-1F6AAFFB7EBD}"/>
              </a:ext>
            </a:extLst>
          </p:cNvPr>
          <p:cNvCxnSpPr/>
          <p:nvPr/>
        </p:nvCxnSpPr>
        <p:spPr>
          <a:xfrm>
            <a:off x="9233438" y="1885397"/>
            <a:ext cx="0" cy="40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155F98C1-4EE3-84AE-AA2E-DEC101D5FEC4}"/>
              </a:ext>
            </a:extLst>
          </p:cNvPr>
          <p:cNvCxnSpPr>
            <a:cxnSpLocks/>
            <a:stCxn id="130" idx="1"/>
            <a:endCxn id="130" idx="3"/>
          </p:cNvCxnSpPr>
          <p:nvPr/>
        </p:nvCxnSpPr>
        <p:spPr>
          <a:xfrm rot="10800000" flipH="1">
            <a:off x="8700966" y="3466370"/>
            <a:ext cx="1064943" cy="12700"/>
          </a:xfrm>
          <a:prstGeom prst="curvedConnector5">
            <a:avLst>
              <a:gd name="adj1" fmla="val -21466"/>
              <a:gd name="adj2" fmla="val 4255921"/>
              <a:gd name="adj3" fmla="val 1214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2510FD5-01D8-EC5A-1E86-2FA8B1A882D1}"/>
              </a:ext>
            </a:extLst>
          </p:cNvPr>
          <p:cNvSpPr txBox="1"/>
          <p:nvPr/>
        </p:nvSpPr>
        <p:spPr>
          <a:xfrm>
            <a:off x="9954738" y="3062118"/>
            <a:ext cx="1113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Hidden state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7D8E226-D306-9897-527C-34BD00D0500C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rot="5400000" flipH="1" flipV="1">
            <a:off x="93995" y="1700876"/>
            <a:ext cx="904894" cy="3509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0746BDF-C07C-A96B-3F14-EFE47E262B16}"/>
              </a:ext>
            </a:extLst>
          </p:cNvPr>
          <p:cNvCxnSpPr>
            <a:cxnSpLocks/>
            <a:stCxn id="46" idx="0"/>
            <a:endCxn id="61" idx="2"/>
          </p:cNvCxnSpPr>
          <p:nvPr/>
        </p:nvCxnSpPr>
        <p:spPr>
          <a:xfrm rot="5400000" flipH="1" flipV="1">
            <a:off x="425705" y="1720096"/>
            <a:ext cx="904894" cy="3124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119E0FF8-8A6D-7641-FACD-218FD18FB602}"/>
              </a:ext>
            </a:extLst>
          </p:cNvPr>
          <p:cNvCxnSpPr>
            <a:cxnSpLocks/>
            <a:stCxn id="63" idx="0"/>
            <a:endCxn id="48" idx="2"/>
          </p:cNvCxnSpPr>
          <p:nvPr/>
        </p:nvCxnSpPr>
        <p:spPr>
          <a:xfrm rot="5400000" flipH="1" flipV="1">
            <a:off x="722507" y="1735785"/>
            <a:ext cx="904894" cy="2811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80CB7B1E-68FB-C8A3-2838-2D71101AFCB7}"/>
              </a:ext>
            </a:extLst>
          </p:cNvPr>
          <p:cNvCxnSpPr>
            <a:cxnSpLocks/>
            <a:stCxn id="50" idx="0"/>
            <a:endCxn id="53" idx="2"/>
          </p:cNvCxnSpPr>
          <p:nvPr/>
        </p:nvCxnSpPr>
        <p:spPr>
          <a:xfrm rot="5400000" flipH="1" flipV="1">
            <a:off x="1013660" y="1725744"/>
            <a:ext cx="904894" cy="3011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7A8C2BFF-2D20-2852-73B7-63A667B1CEBB}"/>
              </a:ext>
            </a:extLst>
          </p:cNvPr>
          <p:cNvCxnSpPr>
            <a:cxnSpLocks/>
            <a:stCxn id="55" idx="0"/>
            <a:endCxn id="57" idx="2"/>
          </p:cNvCxnSpPr>
          <p:nvPr/>
        </p:nvCxnSpPr>
        <p:spPr>
          <a:xfrm rot="5400000" flipH="1" flipV="1">
            <a:off x="1302951" y="1737648"/>
            <a:ext cx="904894" cy="2773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75B8349A-7AC6-8FF7-8863-F7B35711CABB}"/>
              </a:ext>
            </a:extLst>
          </p:cNvPr>
          <p:cNvCxnSpPr>
            <a:cxnSpLocks/>
            <a:stCxn id="59" idx="0"/>
            <a:endCxn id="65" idx="2"/>
          </p:cNvCxnSpPr>
          <p:nvPr/>
        </p:nvCxnSpPr>
        <p:spPr>
          <a:xfrm rot="5400000" flipH="1" flipV="1">
            <a:off x="1577385" y="1740601"/>
            <a:ext cx="904894" cy="2714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BBFDCCA1-066F-41D9-AF2D-CA6E880C25C6}"/>
              </a:ext>
            </a:extLst>
          </p:cNvPr>
          <p:cNvCxnSpPr>
            <a:cxnSpLocks/>
            <a:stCxn id="67" idx="0"/>
            <a:endCxn id="69" idx="2"/>
          </p:cNvCxnSpPr>
          <p:nvPr/>
        </p:nvCxnSpPr>
        <p:spPr>
          <a:xfrm rot="5400000" flipH="1" flipV="1">
            <a:off x="1855987" y="1733479"/>
            <a:ext cx="904894" cy="2857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E65002D2-C523-FD0D-57E6-EF9B16DFC67F}"/>
              </a:ext>
            </a:extLst>
          </p:cNvPr>
          <p:cNvCxnSpPr>
            <a:cxnSpLocks/>
            <a:stCxn id="71" idx="0"/>
            <a:endCxn id="74" idx="2"/>
          </p:cNvCxnSpPr>
          <p:nvPr/>
        </p:nvCxnSpPr>
        <p:spPr>
          <a:xfrm rot="5400000" flipH="1" flipV="1">
            <a:off x="2155978" y="1719214"/>
            <a:ext cx="904895" cy="3142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1CAE7B82-4A52-8A8C-581D-0CF3FC5F9ACA}"/>
              </a:ext>
            </a:extLst>
          </p:cNvPr>
          <p:cNvCxnSpPr>
            <a:cxnSpLocks/>
            <a:stCxn id="76" idx="0"/>
            <a:endCxn id="79" idx="2"/>
          </p:cNvCxnSpPr>
          <p:nvPr/>
        </p:nvCxnSpPr>
        <p:spPr>
          <a:xfrm rot="5400000" flipH="1" flipV="1">
            <a:off x="2463822" y="1725624"/>
            <a:ext cx="904894" cy="301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33374CCD-26C0-C146-18BB-32C81E7C8BDA}"/>
              </a:ext>
            </a:extLst>
          </p:cNvPr>
          <p:cNvCxnSpPr>
            <a:cxnSpLocks/>
            <a:stCxn id="81" idx="0"/>
            <a:endCxn id="83" idx="2"/>
          </p:cNvCxnSpPr>
          <p:nvPr/>
        </p:nvCxnSpPr>
        <p:spPr>
          <a:xfrm rot="5400000" flipH="1" flipV="1">
            <a:off x="2755210" y="1735669"/>
            <a:ext cx="904894" cy="2813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D0D922A2-8151-3B05-AE20-9FEB6FD0AAFC}"/>
              </a:ext>
            </a:extLst>
          </p:cNvPr>
          <p:cNvCxnSpPr>
            <a:cxnSpLocks/>
            <a:stCxn id="85" idx="0"/>
            <a:endCxn id="87" idx="2"/>
          </p:cNvCxnSpPr>
          <p:nvPr/>
        </p:nvCxnSpPr>
        <p:spPr>
          <a:xfrm rot="5400000" flipH="1" flipV="1">
            <a:off x="3037843" y="1735644"/>
            <a:ext cx="903631" cy="2826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Connector: Curved 169">
            <a:extLst>
              <a:ext uri="{FF2B5EF4-FFF2-40B4-BE49-F238E27FC236}">
                <a16:creationId xmlns:a16="http://schemas.microsoft.com/office/drawing/2014/main" id="{7DB97A50-AEDF-DA22-A6BB-C73B4BCE13F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rot="5400000" flipH="1" flipV="1">
            <a:off x="3321800" y="1733081"/>
            <a:ext cx="906157" cy="28778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or: Curved 172">
            <a:extLst>
              <a:ext uri="{FF2B5EF4-FFF2-40B4-BE49-F238E27FC236}">
                <a16:creationId xmlns:a16="http://schemas.microsoft.com/office/drawing/2014/main" id="{B4E9FCDA-9FCB-7D0A-D5A7-611FEF7C1CA8}"/>
              </a:ext>
            </a:extLst>
          </p:cNvPr>
          <p:cNvCxnSpPr>
            <a:cxnSpLocks/>
            <a:stCxn id="93" idx="0"/>
            <a:endCxn id="96" idx="2"/>
          </p:cNvCxnSpPr>
          <p:nvPr/>
        </p:nvCxnSpPr>
        <p:spPr>
          <a:xfrm rot="5400000" flipH="1" flipV="1">
            <a:off x="3593969" y="1748693"/>
            <a:ext cx="904894" cy="2552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C215D398-945F-0582-C48D-93605A5E900B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rot="5400000" flipH="1" flipV="1">
            <a:off x="3869229" y="1728730"/>
            <a:ext cx="904894" cy="2952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1AF3CAC0-B3A1-14F5-C714-7BF29CB9685D}"/>
              </a:ext>
            </a:extLst>
          </p:cNvPr>
          <p:cNvCxnSpPr>
            <a:cxnSpLocks/>
            <a:stCxn id="102" idx="0"/>
            <a:endCxn id="108" idx="2"/>
          </p:cNvCxnSpPr>
          <p:nvPr/>
        </p:nvCxnSpPr>
        <p:spPr>
          <a:xfrm rot="5400000" flipH="1" flipV="1">
            <a:off x="4157541" y="1735639"/>
            <a:ext cx="904894" cy="2814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Connector: Curved 181">
            <a:extLst>
              <a:ext uri="{FF2B5EF4-FFF2-40B4-BE49-F238E27FC236}">
                <a16:creationId xmlns:a16="http://schemas.microsoft.com/office/drawing/2014/main" id="{7278F1D2-B9EB-D307-FEAC-B46830030834}"/>
              </a:ext>
            </a:extLst>
          </p:cNvPr>
          <p:cNvCxnSpPr>
            <a:cxnSpLocks/>
            <a:stCxn id="110" idx="0"/>
            <a:endCxn id="112" idx="2"/>
          </p:cNvCxnSpPr>
          <p:nvPr/>
        </p:nvCxnSpPr>
        <p:spPr>
          <a:xfrm rot="5400000" flipH="1" flipV="1">
            <a:off x="4436488" y="1735626"/>
            <a:ext cx="907365" cy="2789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nector: Curved 184">
            <a:extLst>
              <a:ext uri="{FF2B5EF4-FFF2-40B4-BE49-F238E27FC236}">
                <a16:creationId xmlns:a16="http://schemas.microsoft.com/office/drawing/2014/main" id="{AE62965B-7BB4-ADC7-DBA2-E41D257003DF}"/>
              </a:ext>
            </a:extLst>
          </p:cNvPr>
          <p:cNvCxnSpPr>
            <a:cxnSpLocks/>
            <a:stCxn id="114" idx="0"/>
            <a:endCxn id="116" idx="2"/>
          </p:cNvCxnSpPr>
          <p:nvPr/>
        </p:nvCxnSpPr>
        <p:spPr>
          <a:xfrm rot="5400000" flipH="1" flipV="1">
            <a:off x="4718154" y="1732920"/>
            <a:ext cx="904894" cy="2818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Curved 187">
            <a:extLst>
              <a:ext uri="{FF2B5EF4-FFF2-40B4-BE49-F238E27FC236}">
                <a16:creationId xmlns:a16="http://schemas.microsoft.com/office/drawing/2014/main" id="{43ED0A3A-FEF3-A9E4-52B6-E78DC8B080BD}"/>
              </a:ext>
            </a:extLst>
          </p:cNvPr>
          <p:cNvCxnSpPr>
            <a:cxnSpLocks/>
            <a:endCxn id="120" idx="2"/>
          </p:cNvCxnSpPr>
          <p:nvPr/>
        </p:nvCxnSpPr>
        <p:spPr>
          <a:xfrm rot="5400000" flipH="1" flipV="1">
            <a:off x="5029508" y="1702051"/>
            <a:ext cx="855542" cy="2942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B7EA5E4-F47A-5DF4-22DF-30C2C1ACDA7C}"/>
              </a:ext>
            </a:extLst>
          </p:cNvPr>
          <p:cNvCxnSpPr/>
          <p:nvPr/>
        </p:nvCxnSpPr>
        <p:spPr>
          <a:xfrm>
            <a:off x="9238846" y="4563573"/>
            <a:ext cx="0" cy="32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28A18C7-1693-F23C-84FE-908908B8D7C7}"/>
              </a:ext>
            </a:extLst>
          </p:cNvPr>
          <p:cNvGrpSpPr/>
          <p:nvPr/>
        </p:nvGrpSpPr>
        <p:grpSpPr>
          <a:xfrm>
            <a:off x="264754" y="2651792"/>
            <a:ext cx="5535972" cy="1235053"/>
            <a:chOff x="264754" y="2651792"/>
            <a:chExt cx="5535972" cy="1235053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CA0E21D-D024-172B-DD56-795ED881F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123" y="2736856"/>
              <a:ext cx="1633527" cy="895382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B23783-4603-5B87-1EDC-F3461247C352}"/>
                </a:ext>
              </a:extLst>
            </p:cNvPr>
            <p:cNvSpPr txBox="1"/>
            <p:nvPr/>
          </p:nvSpPr>
          <p:spPr>
            <a:xfrm>
              <a:off x="2320067" y="3579068"/>
              <a:ext cx="12656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Paracetamol</a:t>
              </a:r>
            </a:p>
          </p:txBody>
        </p:sp>
        <p:sp>
          <p:nvSpPr>
            <p:cNvPr id="194" name="Right Brace 193">
              <a:extLst>
                <a:ext uri="{FF2B5EF4-FFF2-40B4-BE49-F238E27FC236}">
                  <a16:creationId xmlns:a16="http://schemas.microsoft.com/office/drawing/2014/main" id="{00C9B8DC-EF76-BE3F-9885-DBD86634CC30}"/>
                </a:ext>
              </a:extLst>
            </p:cNvPr>
            <p:cNvSpPr/>
            <p:nvPr/>
          </p:nvSpPr>
          <p:spPr>
            <a:xfrm rot="5400000">
              <a:off x="2963548" y="-47002"/>
              <a:ext cx="138383" cy="553597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48B0037-E610-3B65-97F6-C51F2F100B49}"/>
              </a:ext>
            </a:extLst>
          </p:cNvPr>
          <p:cNvGrpSpPr/>
          <p:nvPr/>
        </p:nvGrpSpPr>
        <p:grpSpPr>
          <a:xfrm>
            <a:off x="162426" y="3970421"/>
            <a:ext cx="6006389" cy="2279983"/>
            <a:chOff x="162426" y="3970421"/>
            <a:chExt cx="6006389" cy="2279983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E6AFA11-6E81-630A-74C4-1B8F51F0B345}"/>
                </a:ext>
              </a:extLst>
            </p:cNvPr>
            <p:cNvSpPr/>
            <p:nvPr/>
          </p:nvSpPr>
          <p:spPr>
            <a:xfrm>
              <a:off x="162426" y="3970421"/>
              <a:ext cx="6006389" cy="227998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See Noel’s poster for performance of other languages</a:t>
              </a:r>
            </a:p>
          </p:txBody>
        </p:sp>
        <p:graphicFrame>
          <p:nvGraphicFramePr>
            <p:cNvPr id="197" name="Object 196">
              <a:extLst>
                <a:ext uri="{FF2B5EF4-FFF2-40B4-BE49-F238E27FC236}">
                  <a16:creationId xmlns:a16="http://schemas.microsoft.com/office/drawing/2014/main" id="{44AD20F6-D1AF-E12C-FE39-06CD3C82CA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4441908"/>
                </p:ext>
              </p:extLst>
            </p:nvPr>
          </p:nvGraphicFramePr>
          <p:xfrm>
            <a:off x="264753" y="4469084"/>
            <a:ext cx="1416050" cy="119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1415692" imgH="1190041" progId="ChemDraw.Document.6.0">
                    <p:embed/>
                  </p:oleObj>
                </mc:Choice>
                <mc:Fallback>
                  <p:oleObj name="CS ChemDraw Drawing" r:id="rId4" imgW="1415692" imgH="1190041" progId="ChemDraw.Document.6.0">
                    <p:embed/>
                    <p:pic>
                      <p:nvPicPr>
                        <p:cNvPr id="197" name="Object 196">
                          <a:extLst>
                            <a:ext uri="{FF2B5EF4-FFF2-40B4-BE49-F238E27FC236}">
                              <a16:creationId xmlns:a16="http://schemas.microsoft.com/office/drawing/2014/main" id="{44AD20F6-D1AF-E12C-FE39-06CD3C82CA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4753" y="4469084"/>
                          <a:ext cx="1416050" cy="1190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C6D9426-85A1-8F48-8B8C-ACEC6BD45E41}"/>
                </a:ext>
              </a:extLst>
            </p:cNvPr>
            <p:cNvSpPr txBox="1"/>
            <p:nvPr/>
          </p:nvSpPr>
          <p:spPr>
            <a:xfrm>
              <a:off x="242902" y="5701433"/>
              <a:ext cx="17430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HTL1071: A</a:t>
              </a:r>
              <a:r>
                <a:rPr lang="en-GB" sz="1200" b="1" baseline="-250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2a</a:t>
              </a:r>
              <a:r>
                <a:rPr lang="en-GB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antagonist </a:t>
              </a:r>
              <a:endParaRPr lang="en-GB" sz="1200" b="1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6BACB0B-E5DF-F7F5-B185-A326AB0AABCA}"/>
                </a:ext>
              </a:extLst>
            </p:cNvPr>
            <p:cNvSpPr txBox="1"/>
            <p:nvPr/>
          </p:nvSpPr>
          <p:spPr>
            <a:xfrm>
              <a:off x="2090622" y="4303457"/>
              <a:ext cx="40053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SMILES: 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Cc1cc</a:t>
              </a:r>
              <a:r>
                <a:rPr lang="pt-BR" sz="1200" dirty="0">
                  <a:ea typeface="+mn-lt"/>
                  <a:cs typeface="+mn-lt"/>
                </a:rPr>
                <a:t>(-c2nnc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(</a:t>
              </a:r>
              <a:r>
                <a:rPr lang="pt-BR" sz="1200" dirty="0">
                  <a:ea typeface="+mn-lt"/>
                  <a:cs typeface="+mn-lt"/>
                </a:rPr>
                <a:t>N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)</a:t>
              </a:r>
              <a:r>
                <a:rPr lang="pt-BR" sz="1200" dirty="0">
                  <a:ea typeface="+mn-lt"/>
                  <a:cs typeface="+mn-lt"/>
                </a:rPr>
                <a:t>nc2-c2ccc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(</a:t>
              </a:r>
              <a:r>
                <a:rPr lang="pt-BR" sz="1200" dirty="0">
                  <a:ea typeface="+mn-lt"/>
                  <a:cs typeface="+mn-lt"/>
                </a:rPr>
                <a:t>F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)</a:t>
              </a:r>
              <a:r>
                <a:rPr lang="pt-BR" sz="1200" dirty="0">
                  <a:ea typeface="+mn-lt"/>
                  <a:cs typeface="+mn-lt"/>
                </a:rPr>
                <a:t>cc2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)</a:t>
              </a:r>
              <a:r>
                <a:rPr lang="pt-BR" sz="1200" dirty="0">
                  <a:ea typeface="+mn-lt"/>
                  <a:cs typeface="+mn-lt"/>
                </a:rPr>
                <a:t>cc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(</a:t>
              </a:r>
              <a:r>
                <a:rPr lang="pt-BR" sz="1200" dirty="0">
                  <a:ea typeface="+mn-lt"/>
                  <a:cs typeface="+mn-lt"/>
                </a:rPr>
                <a:t>Cl</a:t>
              </a:r>
              <a:r>
                <a:rPr lang="pt-BR" sz="1200" b="0" i="0" dirty="0">
                  <a:effectLst/>
                  <a:ea typeface="+mn-lt"/>
                  <a:cs typeface="+mn-lt"/>
                </a:rPr>
                <a:t>)</a:t>
              </a:r>
              <a:r>
                <a:rPr lang="pt-BR" sz="1200" dirty="0">
                  <a:ea typeface="+mn-lt"/>
                  <a:cs typeface="+mn-lt"/>
                </a:rPr>
                <a:t>n1</a:t>
              </a:r>
            </a:p>
            <a:p>
              <a:endParaRPr lang="pt-BR" sz="1200" dirty="0">
                <a:ea typeface="+mn-lt"/>
                <a:cs typeface="+mn-lt"/>
              </a:endParaRPr>
            </a:p>
            <a:p>
              <a:r>
                <a:rPr lang="pt-BR" sz="1200" dirty="0">
                  <a:ea typeface="+mn-lt"/>
                  <a:cs typeface="+mn-lt"/>
                </a:rPr>
                <a:t>DeepSMILES[1]: </a:t>
              </a:r>
              <a:r>
                <a:rPr lang="en-US" sz="1200" dirty="0"/>
                <a:t>Ccccccn6)Cl)))ccncnn6))N)))cccccc6))F</a:t>
              </a:r>
            </a:p>
            <a:p>
              <a:endParaRPr lang="en-US" sz="1200" dirty="0">
                <a:cs typeface="Calibri"/>
              </a:endParaRPr>
            </a:p>
            <a:p>
              <a:r>
                <a:rPr lang="en-US" sz="1200" dirty="0">
                  <a:cs typeface="Calibri"/>
                </a:rPr>
                <a:t>SELFIES[2]: </a:t>
              </a:r>
              <a:r>
                <a:rPr lang="en-US" sz="1200" dirty="0"/>
                <a:t>[C][C][=C][C][Branch2_1][Ring1][Branch1_3][C][=N][N][=C][Branch1_1][C][N][N][=C][Ring1][Branch1_3][C][=C][C][=C][Branch1_1][C][F][C][=C][Ring1][Branch1_3][=C][C][Branch1_1][C][Cl][=N][Ring2][Ring1][Branch1_1]</a:t>
              </a: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A10E1F7-92B7-BC8D-77CF-0C56BD317729}"/>
              </a:ext>
            </a:extLst>
          </p:cNvPr>
          <p:cNvSpPr txBox="1"/>
          <p:nvPr/>
        </p:nvSpPr>
        <p:spPr>
          <a:xfrm>
            <a:off x="4099259" y="6603116"/>
            <a:ext cx="43116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O'Boyle, N.M., </a:t>
            </a:r>
            <a:r>
              <a:rPr lang="en-GB" sz="800" dirty="0" err="1">
                <a:solidFill>
                  <a:schemeClr val="bg1"/>
                </a:solidFill>
              </a:rPr>
              <a:t>Dalke</a:t>
            </a:r>
            <a:r>
              <a:rPr lang="en-GB" sz="800" dirty="0">
                <a:solidFill>
                  <a:schemeClr val="bg1"/>
                </a:solidFill>
              </a:rPr>
              <a:t> A. </a:t>
            </a:r>
            <a:r>
              <a:rPr lang="en-GB" sz="800" dirty="0" err="1">
                <a:solidFill>
                  <a:schemeClr val="bg1"/>
                </a:solidFill>
              </a:rPr>
              <a:t>ChemRxiv</a:t>
            </a:r>
            <a:r>
              <a:rPr lang="en-GB" sz="800" dirty="0">
                <a:solidFill>
                  <a:schemeClr val="bg1"/>
                </a:solidFill>
              </a:rPr>
              <a:t> (2018)    [2] </a:t>
            </a:r>
            <a:r>
              <a:rPr lang="en-GB" sz="800" dirty="0" err="1">
                <a:solidFill>
                  <a:schemeClr val="bg1"/>
                </a:solidFill>
              </a:rPr>
              <a:t>Krenn</a:t>
            </a:r>
            <a:r>
              <a:rPr lang="en-GB" sz="800" dirty="0">
                <a:solidFill>
                  <a:schemeClr val="bg1"/>
                </a:solidFill>
              </a:rPr>
              <a:t>, M., </a:t>
            </a:r>
            <a:r>
              <a:rPr lang="en-GB" sz="800" i="1" dirty="0">
                <a:solidFill>
                  <a:schemeClr val="bg1"/>
                </a:solidFill>
              </a:rPr>
              <a:t>et al. </a:t>
            </a:r>
            <a:r>
              <a:rPr lang="en-GB" sz="800" dirty="0">
                <a:solidFill>
                  <a:schemeClr val="bg1"/>
                </a:solidFill>
              </a:rPr>
              <a:t>Mach learn: sci </a:t>
            </a:r>
            <a:r>
              <a:rPr lang="en-GB" sz="800" dirty="0" err="1">
                <a:solidFill>
                  <a:schemeClr val="bg1"/>
                </a:solidFill>
              </a:rPr>
              <a:t>technol</a:t>
            </a:r>
            <a:r>
              <a:rPr lang="en-GB" sz="800" dirty="0">
                <a:solidFill>
                  <a:schemeClr val="bg1"/>
                </a:solidFill>
              </a:rPr>
              <a:t> 1 (2020)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4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8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3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3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8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8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8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3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3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8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8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3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3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8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8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8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3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3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8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78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78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3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3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8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28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28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3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3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78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780"/>
                            </p:stCondLst>
                            <p:childTnLst>
                              <p:par>
                                <p:cTn id="1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780"/>
                            </p:stCondLst>
                            <p:childTnLst>
                              <p:par>
                                <p:cTn id="1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3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3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28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28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28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3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3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78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780"/>
                            </p:stCondLst>
                            <p:childTnLst>
                              <p:par>
                                <p:cTn id="1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780"/>
                            </p:stCondLst>
                            <p:childTnLst>
                              <p:par>
                                <p:cTn id="1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30"/>
                            </p:stCondLst>
                            <p:childTnLst>
                              <p:par>
                                <p:cTn id="1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3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8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28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280"/>
                            </p:stCondLst>
                            <p:childTnLst>
                              <p:par>
                                <p:cTn id="2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53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53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8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78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780"/>
                            </p:stCondLst>
                            <p:childTnLst>
                              <p:par>
                                <p:cTn id="2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6030"/>
                            </p:stCondLst>
                            <p:childTnLst>
                              <p:par>
                                <p:cTn id="2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603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28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6280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6280"/>
                            </p:stCondLst>
                            <p:childTnLst>
                              <p:par>
                                <p:cTn id="2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530"/>
                            </p:stCondLst>
                            <p:childTnLst>
                              <p:par>
                                <p:cTn id="2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53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780"/>
                            </p:stCondLst>
                            <p:childTnLst>
                              <p:par>
                                <p:cTn id="2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78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780"/>
                            </p:stCondLst>
                            <p:childTnLst>
                              <p:par>
                                <p:cTn id="2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7030"/>
                            </p:stCondLst>
                            <p:childTnLst>
                              <p:par>
                                <p:cTn id="2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703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80"/>
                            </p:stCondLst>
                            <p:childTnLst>
                              <p:par>
                                <p:cTn id="2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7280"/>
                            </p:stCondLst>
                            <p:childTnLst>
                              <p:par>
                                <p:cTn id="2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7280"/>
                            </p:stCondLst>
                            <p:childTnLst>
                              <p:par>
                                <p:cTn id="2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7530"/>
                            </p:stCondLst>
                            <p:childTnLst>
                              <p:par>
                                <p:cTn id="2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753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778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7780"/>
                            </p:stCondLst>
                            <p:childTnLst>
                              <p:par>
                                <p:cTn id="2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7780"/>
                            </p:stCondLst>
                            <p:childTnLst>
                              <p:par>
                                <p:cTn id="3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803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803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8280"/>
                            </p:stCondLst>
                            <p:childTnLst>
                              <p:par>
                                <p:cTn id="3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828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8280"/>
                            </p:stCondLst>
                            <p:childTnLst>
                              <p:par>
                                <p:cTn id="3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530"/>
                            </p:stCondLst>
                            <p:childTnLst>
                              <p:par>
                                <p:cTn id="3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530"/>
                            </p:stCondLst>
                            <p:childTnLst>
                              <p:par>
                                <p:cTn id="3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8780"/>
                            </p:stCondLst>
                            <p:childTnLst>
                              <p:par>
                                <p:cTn id="3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780"/>
                            </p:stCondLst>
                            <p:childTnLst>
                              <p:par>
                                <p:cTn id="3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80"/>
                            </p:stCondLst>
                            <p:childTnLst>
                              <p:par>
                                <p:cTn id="3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30"/>
                            </p:stCondLst>
                            <p:childTnLst>
                              <p:par>
                                <p:cTn id="3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9030"/>
                            </p:stCondLst>
                            <p:childTnLst>
                              <p:par>
                                <p:cTn id="3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9280"/>
                            </p:stCondLst>
                            <p:childTnLst>
                              <p:par>
                                <p:cTn id="3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280"/>
                            </p:stCondLst>
                            <p:childTnLst>
                              <p:par>
                                <p:cTn id="3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9280"/>
                            </p:stCondLst>
                            <p:childTnLst>
                              <p:par>
                                <p:cTn id="3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  <p:bldP spid="44" grpId="0"/>
      <p:bldP spid="46" grpId="0"/>
      <p:bldP spid="48" grpId="0"/>
      <p:bldP spid="50" grpId="0"/>
      <p:bldP spid="53" grpId="0"/>
      <p:bldP spid="55" grpId="0"/>
      <p:bldP spid="57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4" grpId="0"/>
      <p:bldP spid="76" grpId="0"/>
      <p:bldP spid="79" grpId="0"/>
      <p:bldP spid="81" grpId="0"/>
      <p:bldP spid="83" grpId="0"/>
      <p:bldP spid="85" grpId="0"/>
      <p:bldP spid="87" grpId="0"/>
      <p:bldP spid="89" grpId="0"/>
      <p:bldP spid="91" grpId="0"/>
      <p:bldP spid="93" grpId="0"/>
      <p:bldP spid="96" grpId="0"/>
      <p:bldP spid="98" grpId="0"/>
      <p:bldP spid="100" grpId="0"/>
      <p:bldP spid="102" grpId="0"/>
      <p:bldP spid="108" grpId="0"/>
      <p:bldP spid="110" grpId="0"/>
      <p:bldP spid="112" grpId="0"/>
      <p:bldP spid="114" grpId="0"/>
      <p:bldP spid="116" grpId="0"/>
      <p:bldP spid="118" grpId="0"/>
      <p:bldP spid="120" grpId="0"/>
      <p:bldP spid="122" grpId="0"/>
      <p:bldP spid="129" grpId="0" animBg="1"/>
      <p:bldP spid="135" grpId="0"/>
      <p:bldP spid="136" grpId="0"/>
      <p:bldP spid="130" grpId="0" animBg="1"/>
      <p:bldP spid="149" grpId="0"/>
      <p:bldP spid="1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7A6A-30F6-9722-9040-B4690A43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optimization algorithms for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7F38-172F-A3B4-C0EF-1225AAF00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71" y="1100938"/>
            <a:ext cx="3577547" cy="3506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1800" b="1" dirty="0"/>
              <a:t>Fine-tuning </a:t>
            </a:r>
            <a:r>
              <a:rPr lang="en-GB" sz="1800" dirty="0"/>
              <a:t>/ transfer learning (e.g., [1])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46593-A563-6F2A-7F8A-9D9F2F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07B7C-D643-F314-6D6F-8E2F0756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D8CB08-3251-2E05-9AAE-33866BA7493B}"/>
              </a:ext>
            </a:extLst>
          </p:cNvPr>
          <p:cNvSpPr txBox="1">
            <a:spLocks/>
          </p:cNvSpPr>
          <p:nvPr/>
        </p:nvSpPr>
        <p:spPr>
          <a:xfrm>
            <a:off x="7239361" y="1100221"/>
            <a:ext cx="3655233" cy="350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Reinforcement learning </a:t>
            </a:r>
            <a:r>
              <a:rPr lang="en-GB" sz="1800" dirty="0"/>
              <a:t>(e.g., [2, 3])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4A482D-492F-FDC2-3C6D-C450A5010FDA}"/>
              </a:ext>
            </a:extLst>
          </p:cNvPr>
          <p:cNvSpPr/>
          <p:nvPr/>
        </p:nvSpPr>
        <p:spPr>
          <a:xfrm>
            <a:off x="3057879" y="1946977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192C69-D900-CC55-C81C-6609770056AA}"/>
              </a:ext>
            </a:extLst>
          </p:cNvPr>
          <p:cNvSpPr/>
          <p:nvPr/>
        </p:nvSpPr>
        <p:spPr>
          <a:xfrm>
            <a:off x="495871" y="1756352"/>
            <a:ext cx="1940530" cy="68204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10</a:t>
            </a:r>
            <a:r>
              <a:rPr lang="en-GB" sz="1400" baseline="30000" dirty="0">
                <a:solidFill>
                  <a:schemeClr val="tx1"/>
                </a:solidFill>
              </a:rPr>
              <a:t>6</a:t>
            </a:r>
            <a:r>
              <a:rPr lang="en-GB" sz="1400" dirty="0">
                <a:solidFill>
                  <a:schemeClr val="tx1"/>
                </a:solidFill>
              </a:rPr>
              <a:t>-10</a:t>
            </a:r>
            <a:r>
              <a:rPr lang="en-GB" sz="1400" baseline="30000" dirty="0">
                <a:solidFill>
                  <a:schemeClr val="tx1"/>
                </a:solidFill>
              </a:rPr>
              <a:t>7 </a:t>
            </a:r>
            <a:r>
              <a:rPr lang="en-GB" sz="1400" dirty="0">
                <a:solidFill>
                  <a:schemeClr val="tx1"/>
                </a:solidFill>
              </a:rPr>
              <a:t>SMILES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e.g., </a:t>
            </a:r>
            <a:r>
              <a:rPr lang="en-GB" sz="1400" dirty="0" err="1">
                <a:solidFill>
                  <a:schemeClr val="tx1"/>
                </a:solidFill>
              </a:rPr>
              <a:t>ChEMBL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54C8A4-B2B1-83B2-B759-5DE2DA90277D}"/>
              </a:ext>
            </a:extLst>
          </p:cNvPr>
          <p:cNvSpPr txBox="1"/>
          <p:nvPr/>
        </p:nvSpPr>
        <p:spPr>
          <a:xfrm>
            <a:off x="246520" y="4685154"/>
            <a:ext cx="286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Valid </a:t>
            </a:r>
            <a:r>
              <a:rPr lang="en-GB" i="1" dirty="0"/>
              <a:t>de novo </a:t>
            </a:r>
            <a:r>
              <a:rPr lang="en-GB" dirty="0"/>
              <a:t>SMILES strings </a:t>
            </a:r>
            <a:r>
              <a:rPr lang="en-GB" b="1" dirty="0">
                <a:solidFill>
                  <a:srgbClr val="00B050"/>
                </a:solidFill>
              </a:rPr>
              <a:t>similar to project data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71A076-5493-D83B-1044-DB5E8960B5EB}"/>
              </a:ext>
            </a:extLst>
          </p:cNvPr>
          <p:cNvSpPr txBox="1"/>
          <p:nvPr/>
        </p:nvSpPr>
        <p:spPr>
          <a:xfrm>
            <a:off x="9031815" y="4685154"/>
            <a:ext cx="310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Valid </a:t>
            </a:r>
            <a:r>
              <a:rPr lang="en-GB" i="1" dirty="0"/>
              <a:t>de novo </a:t>
            </a:r>
            <a:r>
              <a:rPr lang="en-GB" dirty="0"/>
              <a:t>SMILES strings </a:t>
            </a:r>
            <a:r>
              <a:rPr lang="en-GB" b="1" dirty="0">
                <a:solidFill>
                  <a:srgbClr val="00B050"/>
                </a:solidFill>
              </a:rPr>
              <a:t>maximizing objective function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97065E-38E1-1708-0732-D232727FE36D}"/>
              </a:ext>
            </a:extLst>
          </p:cNvPr>
          <p:cNvSpPr txBox="1"/>
          <p:nvPr/>
        </p:nvSpPr>
        <p:spPr>
          <a:xfrm>
            <a:off x="246520" y="5547741"/>
            <a:ext cx="286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Requires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project data</a:t>
            </a:r>
          </a:p>
          <a:p>
            <a:r>
              <a:rPr lang="en-GB" b="1" dirty="0">
                <a:solidFill>
                  <a:srgbClr val="C00000"/>
                </a:solidFill>
              </a:rPr>
              <a:t>Restricted novelty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E818A9B-F29F-76EA-246D-66F7327904CA}"/>
              </a:ext>
            </a:extLst>
          </p:cNvPr>
          <p:cNvSpPr txBox="1"/>
          <p:nvPr/>
        </p:nvSpPr>
        <p:spPr>
          <a:xfrm>
            <a:off x="7620762" y="5427166"/>
            <a:ext cx="4516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Scoring function may also </a:t>
            </a:r>
            <a:r>
              <a:rPr lang="en-GB" b="1" dirty="0">
                <a:solidFill>
                  <a:srgbClr val="C00000"/>
                </a:solidFill>
              </a:rPr>
              <a:t>require project data</a:t>
            </a:r>
          </a:p>
          <a:p>
            <a:pPr algn="r"/>
            <a:r>
              <a:rPr lang="en-GB" dirty="0"/>
              <a:t>Model can </a:t>
            </a:r>
            <a:r>
              <a:rPr lang="en-GB" b="1" dirty="0">
                <a:solidFill>
                  <a:srgbClr val="C00000"/>
                </a:solidFill>
              </a:rPr>
              <a:t>exploit scoring function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pitfalls</a:t>
            </a:r>
          </a:p>
          <a:p>
            <a:pPr algn="r"/>
            <a:r>
              <a:rPr lang="en-GB" b="1" dirty="0">
                <a:solidFill>
                  <a:srgbClr val="C00000"/>
                </a:solidFill>
              </a:rPr>
              <a:t>Multi-parameter optimization</a:t>
            </a:r>
            <a:r>
              <a:rPr lang="en-GB" dirty="0"/>
              <a:t> difficult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811938-7FC6-08A3-297F-E6CADF544ACA}"/>
              </a:ext>
            </a:extLst>
          </p:cNvPr>
          <p:cNvSpPr txBox="1"/>
          <p:nvPr/>
        </p:nvSpPr>
        <p:spPr>
          <a:xfrm>
            <a:off x="1467518" y="6530238"/>
            <a:ext cx="927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[1]</a:t>
            </a:r>
            <a:r>
              <a:rPr lang="en-GB" sz="8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800" b="0" dirty="0" err="1">
                <a:solidFill>
                  <a:schemeClr val="bg1"/>
                </a:solidFill>
                <a:effectLst/>
              </a:rPr>
              <a:t>Segler</a:t>
            </a:r>
            <a:r>
              <a:rPr lang="en-GB" sz="800" b="0" dirty="0">
                <a:solidFill>
                  <a:schemeClr val="bg1"/>
                </a:solidFill>
                <a:effectLst/>
              </a:rPr>
              <a:t>, M.H.S., </a:t>
            </a:r>
            <a:r>
              <a:rPr lang="en-GB" sz="800" i="1" dirty="0">
                <a:solidFill>
                  <a:schemeClr val="bg1"/>
                </a:solidFill>
              </a:rPr>
              <a:t>et al. </a:t>
            </a:r>
            <a:r>
              <a:rPr lang="en-GB" sz="800" dirty="0">
                <a:solidFill>
                  <a:schemeClr val="bg1"/>
                </a:solidFill>
              </a:rPr>
              <a:t>ACS Cent. Sci. 4, 1 (2018)   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 [2] 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Neil, D., </a:t>
            </a:r>
            <a:r>
              <a:rPr lang="en-GB" sz="800" i="1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al. 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ICLR 2018 conference proceedings (2018)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    [3]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800" i="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Olivecrona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M., </a:t>
            </a:r>
            <a:r>
              <a:rPr lang="en-GB" sz="800" i="1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al. 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J </a:t>
            </a:r>
            <a:r>
              <a:rPr lang="en-GB" sz="80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Cheminform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9, 48 (2017)    </a:t>
            </a:r>
            <a:r>
              <a:rPr lang="da-DK" sz="800" dirty="0">
                <a:solidFill>
                  <a:schemeClr val="bg1"/>
                </a:solidFill>
                <a:cs typeface="Arial" panose="020B0604020202020204" pitchFamily="34" charset="0"/>
              </a:rPr>
              <a:t>[4] Brown, N., et al. JCIM 59, 3 (2019)    [5] PolyKovskiy, D., et al. Front Pharmacol 11 (2020)    [6] Cieplinski, T. et al. arXiv (2020)    [7] Huang, K., et al. arXiv (2021)    [8] Martinelli, D., </a:t>
            </a:r>
            <a:r>
              <a:rPr lang="da-DK" sz="800" i="1" dirty="0">
                <a:solidFill>
                  <a:schemeClr val="bg1"/>
                </a:solidFill>
                <a:cs typeface="Arial" panose="020B0604020202020204" pitchFamily="34" charset="0"/>
              </a:rPr>
              <a:t>et al.</a:t>
            </a:r>
            <a:r>
              <a:rPr lang="da-DK" sz="800" dirty="0">
                <a:solidFill>
                  <a:schemeClr val="bg1"/>
                </a:solidFill>
                <a:cs typeface="Arial" panose="020B0604020202020204" pitchFamily="34" charset="0"/>
              </a:rPr>
              <a:t> Comput Biol Med 145 (2022)</a:t>
            </a:r>
          </a:p>
          <a:p>
            <a:pPr algn="ctr"/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</a:t>
            </a:r>
            <a:endParaRPr lang="en-GB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F828A-ED76-3130-2D57-EEE869EF9D78}"/>
              </a:ext>
            </a:extLst>
          </p:cNvPr>
          <p:cNvSpPr txBox="1"/>
          <p:nvPr/>
        </p:nvSpPr>
        <p:spPr>
          <a:xfrm>
            <a:off x="119363" y="192418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38B7DB-E030-1F9D-7BEF-60EED1EB21A9}"/>
              </a:ext>
            </a:extLst>
          </p:cNvPr>
          <p:cNvSpPr txBox="1"/>
          <p:nvPr/>
        </p:nvSpPr>
        <p:spPr>
          <a:xfrm>
            <a:off x="119363" y="30044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E4C58B-35FD-E07B-7C15-83FCFAC625C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36401" y="2097373"/>
            <a:ext cx="48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6F99F15-4EAD-D994-ED18-92D6C6F788EF}"/>
              </a:ext>
            </a:extLst>
          </p:cNvPr>
          <p:cNvSpPr/>
          <p:nvPr/>
        </p:nvSpPr>
        <p:spPr>
          <a:xfrm>
            <a:off x="3057879" y="3034449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4239B8-7754-C055-E44A-8E34DE5ED7A4}"/>
              </a:ext>
            </a:extLst>
          </p:cNvPr>
          <p:cNvCxnSpPr/>
          <p:nvPr/>
        </p:nvCxnSpPr>
        <p:spPr>
          <a:xfrm>
            <a:off x="3530808" y="2293516"/>
            <a:ext cx="0" cy="63790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12B05DD4-D9A3-519F-C37D-563684A95A00}"/>
              </a:ext>
            </a:extLst>
          </p:cNvPr>
          <p:cNvSpPr/>
          <p:nvPr/>
        </p:nvSpPr>
        <p:spPr>
          <a:xfrm>
            <a:off x="495871" y="2849920"/>
            <a:ext cx="1940530" cy="6820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10</a:t>
            </a:r>
            <a:r>
              <a:rPr lang="en-GB" sz="1400" baseline="30000" dirty="0">
                <a:solidFill>
                  <a:schemeClr val="tx1"/>
                </a:solidFill>
              </a:rPr>
              <a:t>1</a:t>
            </a:r>
            <a:r>
              <a:rPr lang="en-GB" sz="1400" dirty="0">
                <a:solidFill>
                  <a:schemeClr val="tx1"/>
                </a:solidFill>
              </a:rPr>
              <a:t>-10</a:t>
            </a:r>
            <a:r>
              <a:rPr lang="en-GB" sz="1400" baseline="30000" dirty="0">
                <a:solidFill>
                  <a:schemeClr val="tx1"/>
                </a:solidFill>
              </a:rPr>
              <a:t>3 </a:t>
            </a:r>
            <a:r>
              <a:rPr lang="en-GB" sz="1400" dirty="0">
                <a:solidFill>
                  <a:schemeClr val="tx1"/>
                </a:solidFill>
              </a:rPr>
              <a:t>SMILES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e.g., DRD2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F4FF17-4D3D-21C2-2984-B7A78C9131F9}"/>
              </a:ext>
            </a:extLst>
          </p:cNvPr>
          <p:cNvCxnSpPr>
            <a:cxnSpLocks/>
          </p:cNvCxnSpPr>
          <p:nvPr/>
        </p:nvCxnSpPr>
        <p:spPr>
          <a:xfrm>
            <a:off x="2436401" y="3184844"/>
            <a:ext cx="48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3F94-690B-A7C3-9657-148214A38437}"/>
              </a:ext>
            </a:extLst>
          </p:cNvPr>
          <p:cNvSpPr txBox="1"/>
          <p:nvPr/>
        </p:nvSpPr>
        <p:spPr>
          <a:xfrm>
            <a:off x="2091268" y="1493441"/>
            <a:ext cx="116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Train on large dataset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154E57-C25D-E390-6F66-C89DE38838DE}"/>
              </a:ext>
            </a:extLst>
          </p:cNvPr>
          <p:cNvSpPr txBox="1"/>
          <p:nvPr/>
        </p:nvSpPr>
        <p:spPr>
          <a:xfrm>
            <a:off x="2064886" y="2638126"/>
            <a:ext cx="1218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Train on small</a:t>
            </a:r>
          </a:p>
          <a:p>
            <a:pPr algn="ctr"/>
            <a:r>
              <a:rPr lang="en-GB" sz="1400" dirty="0"/>
              <a:t>dataset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B12984-6D49-A6D4-C162-2A5DD72CDB9E}"/>
              </a:ext>
            </a:extLst>
          </p:cNvPr>
          <p:cNvSpPr txBox="1"/>
          <p:nvPr/>
        </p:nvSpPr>
        <p:spPr>
          <a:xfrm>
            <a:off x="3530808" y="2333247"/>
            <a:ext cx="133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Use pre-trained</a:t>
            </a:r>
          </a:p>
          <a:p>
            <a:pPr algn="ctr"/>
            <a:r>
              <a:rPr lang="en-GB" sz="1400" dirty="0"/>
              <a:t>RNN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2253BAB-E45E-105E-19CF-DB720116A739}"/>
              </a:ext>
            </a:extLst>
          </p:cNvPr>
          <p:cNvCxnSpPr/>
          <p:nvPr/>
        </p:nvCxnSpPr>
        <p:spPr>
          <a:xfrm>
            <a:off x="3538974" y="3384123"/>
            <a:ext cx="0" cy="63790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CEC0CA2-56EC-C844-3849-0EC5CAD87FD1}"/>
              </a:ext>
            </a:extLst>
          </p:cNvPr>
          <p:cNvSpPr/>
          <p:nvPr/>
        </p:nvSpPr>
        <p:spPr>
          <a:xfrm>
            <a:off x="3066045" y="4104367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E2D170-4D09-E657-8CD0-5F66D2BD7D5F}"/>
              </a:ext>
            </a:extLst>
          </p:cNvPr>
          <p:cNvSpPr/>
          <p:nvPr/>
        </p:nvSpPr>
        <p:spPr>
          <a:xfrm>
            <a:off x="9504261" y="1907352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33EF993-14D7-4C63-7B5F-AB6D56A08CD2}"/>
              </a:ext>
            </a:extLst>
          </p:cNvPr>
          <p:cNvSpPr/>
          <p:nvPr/>
        </p:nvSpPr>
        <p:spPr>
          <a:xfrm>
            <a:off x="7044136" y="1716727"/>
            <a:ext cx="1838647" cy="68204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10</a:t>
            </a:r>
            <a:r>
              <a:rPr lang="en-GB" sz="1400" baseline="30000" dirty="0">
                <a:solidFill>
                  <a:schemeClr val="tx1"/>
                </a:solidFill>
              </a:rPr>
              <a:t>6</a:t>
            </a:r>
            <a:r>
              <a:rPr lang="en-GB" sz="1400" dirty="0">
                <a:solidFill>
                  <a:schemeClr val="tx1"/>
                </a:solidFill>
              </a:rPr>
              <a:t>-10</a:t>
            </a:r>
            <a:r>
              <a:rPr lang="en-GB" sz="1400" baseline="30000" dirty="0">
                <a:solidFill>
                  <a:schemeClr val="tx1"/>
                </a:solidFill>
              </a:rPr>
              <a:t>7</a:t>
            </a:r>
            <a:r>
              <a:rPr lang="en-GB" sz="1400" dirty="0">
                <a:solidFill>
                  <a:schemeClr val="tx1"/>
                </a:solidFill>
              </a:rPr>
              <a:t> SMILES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e.g., </a:t>
            </a:r>
            <a:r>
              <a:rPr lang="en-GB" sz="1400" dirty="0" err="1">
                <a:solidFill>
                  <a:schemeClr val="tx1"/>
                </a:solidFill>
              </a:rPr>
              <a:t>ChEMBL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7233E-3E48-F371-A380-75663693FFFB}"/>
              </a:ext>
            </a:extLst>
          </p:cNvPr>
          <p:cNvSpPr txBox="1"/>
          <p:nvPr/>
        </p:nvSpPr>
        <p:spPr>
          <a:xfrm>
            <a:off x="6565745" y="18845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C86CB5-7836-529D-1469-DC6AE5118610}"/>
              </a:ext>
            </a:extLst>
          </p:cNvPr>
          <p:cNvSpPr txBox="1"/>
          <p:nvPr/>
        </p:nvSpPr>
        <p:spPr>
          <a:xfrm>
            <a:off x="6565745" y="29648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33A05CD-0F31-FE94-973C-7B73083F7815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882783" y="2057748"/>
            <a:ext cx="48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EA7F15D-5B78-A156-1A90-1EC808940C1E}"/>
              </a:ext>
            </a:extLst>
          </p:cNvPr>
          <p:cNvSpPr/>
          <p:nvPr/>
        </p:nvSpPr>
        <p:spPr>
          <a:xfrm>
            <a:off x="9504261" y="2994824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5877515-3F02-6C10-AF56-56C24E4B2CC0}"/>
              </a:ext>
            </a:extLst>
          </p:cNvPr>
          <p:cNvCxnSpPr/>
          <p:nvPr/>
        </p:nvCxnSpPr>
        <p:spPr>
          <a:xfrm>
            <a:off x="9977190" y="2253891"/>
            <a:ext cx="0" cy="63790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0ACCDEC-A66D-7516-8032-242066666EA5}"/>
              </a:ext>
            </a:extLst>
          </p:cNvPr>
          <p:cNvSpPr txBox="1"/>
          <p:nvPr/>
        </p:nvSpPr>
        <p:spPr>
          <a:xfrm>
            <a:off x="8537650" y="1453816"/>
            <a:ext cx="116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Train on large dataset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1FEFBC-84DE-DEAF-3BD4-D8450E9BE832}"/>
              </a:ext>
            </a:extLst>
          </p:cNvPr>
          <p:cNvSpPr txBox="1"/>
          <p:nvPr/>
        </p:nvSpPr>
        <p:spPr>
          <a:xfrm>
            <a:off x="9977190" y="2293622"/>
            <a:ext cx="1339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Use pre-trained</a:t>
            </a:r>
          </a:p>
          <a:p>
            <a:pPr algn="ctr"/>
            <a:r>
              <a:rPr lang="en-GB" sz="1400" dirty="0"/>
              <a:t>RNN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1D0406A-205C-DB92-5F82-7FC86F49CBCE}"/>
              </a:ext>
            </a:extLst>
          </p:cNvPr>
          <p:cNvCxnSpPr/>
          <p:nvPr/>
        </p:nvCxnSpPr>
        <p:spPr>
          <a:xfrm>
            <a:off x="9985356" y="3344498"/>
            <a:ext cx="0" cy="63790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F3C51C0-1C40-73A8-0A4B-D04241058C5F}"/>
              </a:ext>
            </a:extLst>
          </p:cNvPr>
          <p:cNvSpPr/>
          <p:nvPr/>
        </p:nvSpPr>
        <p:spPr>
          <a:xfrm>
            <a:off x="9512427" y="4064742"/>
            <a:ext cx="945858" cy="300790"/>
          </a:xfrm>
          <a:prstGeom prst="round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70C10C17-5C3A-5DA1-8050-247B23F5AE22}"/>
              </a:ext>
            </a:extLst>
          </p:cNvPr>
          <p:cNvSpPr/>
          <p:nvPr/>
        </p:nvSpPr>
        <p:spPr>
          <a:xfrm>
            <a:off x="6985520" y="2778448"/>
            <a:ext cx="1940530" cy="744006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Scoring function(s)</a:t>
            </a:r>
            <a:endParaRPr lang="en-GB" sz="1400" baseline="30000" dirty="0">
              <a:solidFill>
                <a:schemeClr val="tx1"/>
              </a:solidFill>
            </a:endParaRP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D0016E21-3C80-07C9-7C5B-930163799C20}"/>
              </a:ext>
            </a:extLst>
          </p:cNvPr>
          <p:cNvCxnSpPr>
            <a:cxnSpLocks/>
            <a:stCxn id="82" idx="2"/>
            <a:endCxn id="97" idx="2"/>
          </p:cNvCxnSpPr>
          <p:nvPr/>
        </p:nvCxnSpPr>
        <p:spPr>
          <a:xfrm rot="5400000">
            <a:off x="8853068" y="2398332"/>
            <a:ext cx="226840" cy="2021405"/>
          </a:xfrm>
          <a:prstGeom prst="curvedConnector3">
            <a:avLst>
              <a:gd name="adj1" fmla="val 2007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EF9A552-8551-B6F9-13D3-503EB41FE5C5}"/>
              </a:ext>
            </a:extLst>
          </p:cNvPr>
          <p:cNvCxnSpPr>
            <a:cxnSpLocks/>
            <a:stCxn id="97" idx="0"/>
            <a:endCxn id="82" idx="0"/>
          </p:cNvCxnSpPr>
          <p:nvPr/>
        </p:nvCxnSpPr>
        <p:spPr>
          <a:xfrm rot="16200000" flipH="1">
            <a:off x="8858299" y="1875934"/>
            <a:ext cx="216376" cy="2021405"/>
          </a:xfrm>
          <a:prstGeom prst="curvedConnector3">
            <a:avLst>
              <a:gd name="adj1" fmla="val -105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68B7CD7-584B-0393-8A04-94CFB55920F2}"/>
              </a:ext>
            </a:extLst>
          </p:cNvPr>
          <p:cNvSpPr txBox="1"/>
          <p:nvPr/>
        </p:nvSpPr>
        <p:spPr>
          <a:xfrm>
            <a:off x="8423567" y="3250380"/>
            <a:ext cx="1218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Sample molecules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B44988-2ACF-A4FD-7B22-FDB99A43F77A}"/>
              </a:ext>
            </a:extLst>
          </p:cNvPr>
          <p:cNvSpPr txBox="1"/>
          <p:nvPr/>
        </p:nvSpPr>
        <p:spPr>
          <a:xfrm>
            <a:off x="8391062" y="2552543"/>
            <a:ext cx="1218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Update RNN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1BA533-B65B-83FC-0F8B-116A09CD017E}"/>
              </a:ext>
            </a:extLst>
          </p:cNvPr>
          <p:cNvSpPr txBox="1"/>
          <p:nvPr/>
        </p:nvSpPr>
        <p:spPr>
          <a:xfrm>
            <a:off x="4431379" y="4228032"/>
            <a:ext cx="3189383" cy="18466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Performance</a:t>
            </a:r>
          </a:p>
          <a:p>
            <a:r>
              <a:rPr lang="en-GB" sz="1400" dirty="0"/>
              <a:t>[4] </a:t>
            </a:r>
            <a:r>
              <a:rPr lang="en-GB" sz="1400" dirty="0" err="1"/>
              <a:t>GuacaMol</a:t>
            </a:r>
            <a:r>
              <a:rPr lang="en-GB" sz="1400" dirty="0"/>
              <a:t>: 2</a:t>
            </a:r>
            <a:r>
              <a:rPr lang="en-GB" sz="1400" baseline="30000" dirty="0"/>
              <a:t>nd</a:t>
            </a:r>
            <a:r>
              <a:rPr lang="en-GB" sz="1400" dirty="0"/>
              <a:t> of 4</a:t>
            </a:r>
          </a:p>
          <a:p>
            <a:r>
              <a:rPr lang="en-GB" sz="1400" dirty="0"/>
              <a:t>[5] MOSES: 1</a:t>
            </a:r>
            <a:r>
              <a:rPr lang="en-GB" sz="1400" baseline="30000" dirty="0"/>
              <a:t>st</a:t>
            </a:r>
            <a:r>
              <a:rPr lang="en-GB" sz="1400" dirty="0"/>
              <a:t> of 8</a:t>
            </a:r>
          </a:p>
          <a:p>
            <a:r>
              <a:rPr lang="en-GB" sz="1400" dirty="0"/>
              <a:t>[6] </a:t>
            </a:r>
            <a:r>
              <a:rPr lang="en-GB" sz="1400" dirty="0" err="1"/>
              <a:t>Smina</a:t>
            </a:r>
            <a:r>
              <a:rPr lang="en-GB" sz="1400" dirty="0"/>
              <a:t> benchmark: 1</a:t>
            </a:r>
            <a:r>
              <a:rPr lang="en-GB" sz="1400" baseline="30000" dirty="0"/>
              <a:t>st</a:t>
            </a:r>
            <a:r>
              <a:rPr lang="en-GB" sz="1400" dirty="0"/>
              <a:t> of 3 </a:t>
            </a:r>
          </a:p>
          <a:p>
            <a:r>
              <a:rPr lang="en-GB" sz="1400" dirty="0"/>
              <a:t>[7] TDC docking benchmark: 1</a:t>
            </a:r>
            <a:r>
              <a:rPr lang="en-GB" sz="1400" baseline="30000" dirty="0"/>
              <a:t>st</a:t>
            </a:r>
            <a:r>
              <a:rPr lang="en-GB" sz="1400" dirty="0"/>
              <a:t> of 5</a:t>
            </a:r>
          </a:p>
          <a:p>
            <a:endParaRPr lang="en-GB" sz="1400" dirty="0"/>
          </a:p>
          <a:p>
            <a:r>
              <a:rPr lang="en-GB" sz="1400" dirty="0"/>
              <a:t>State-of-the-art is still ill-defined</a:t>
            </a:r>
          </a:p>
          <a:p>
            <a:r>
              <a:rPr lang="en-GB" sz="1400" dirty="0"/>
              <a:t>Most common model by publications [8]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9" grpId="0"/>
      <p:bldP spid="116" grpId="0"/>
      <p:bldP spid="75" grpId="0" animBg="1"/>
      <p:bldP spid="77" grpId="0" animBg="1"/>
      <p:bldP spid="79" grpId="0"/>
      <p:bldP spid="80" grpId="0"/>
      <p:bldP spid="82" grpId="0" animBg="1"/>
      <p:bldP spid="86" grpId="0"/>
      <p:bldP spid="94" grpId="0"/>
      <p:bldP spid="96" grpId="0" animBg="1"/>
      <p:bldP spid="97" grpId="0" animBg="1"/>
      <p:bldP spid="107" grpId="0"/>
      <p:bldP spid="109" grpId="0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6FBADA0-67DC-A7F7-0FA3-EE1BF4C2F06B}"/>
              </a:ext>
            </a:extLst>
          </p:cNvPr>
          <p:cNvSpPr txBox="1"/>
          <p:nvPr/>
        </p:nvSpPr>
        <p:spPr>
          <a:xfrm>
            <a:off x="276059" y="3296818"/>
            <a:ext cx="376889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600" u="sng" dirty="0"/>
              <a:t># Molecules required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 LSTM-HC in </a:t>
            </a:r>
            <a:r>
              <a:rPr lang="en-GB" sz="1600" dirty="0" err="1"/>
              <a:t>GuacaMol</a:t>
            </a:r>
            <a:r>
              <a:rPr lang="en-GB" sz="1600" dirty="0"/>
              <a:t> [1]: 163,840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 Own work [2]: 128,000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 </a:t>
            </a:r>
            <a:r>
              <a:rPr lang="en-GB" sz="1600" dirty="0" err="1"/>
              <a:t>Dockstream</a:t>
            </a:r>
            <a:r>
              <a:rPr lang="en-GB" sz="1600" dirty="0"/>
              <a:t> [3]: 102,000 – 128,000</a:t>
            </a:r>
            <a:endParaRPr lang="en-GB" sz="1600" i="1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i="1" dirty="0"/>
              <a:t>* Depends on training dataset and difficulty of task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E1418-8869-04EB-C43C-28B79918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Reinforcement learning limits use of more expensive scoring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4485F-5F5B-0EA5-2136-0AA39D0E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59" y="943255"/>
            <a:ext cx="5402178" cy="35664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/>
              <a:t>Reinforcement learning requires many samples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3C002-C004-3752-C967-A5E0E9B9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43973-0A73-80CB-390C-FAD0E56F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E094DE-5A92-E376-4706-398DA2419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7"/>
          <a:stretch/>
        </p:blipFill>
        <p:spPr>
          <a:xfrm>
            <a:off x="2209801" y="1159465"/>
            <a:ext cx="3118926" cy="25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5E032D-40E5-6538-A633-143F9C6973EC}"/>
              </a:ext>
            </a:extLst>
          </p:cNvPr>
          <p:cNvSpPr txBox="1"/>
          <p:nvPr/>
        </p:nvSpPr>
        <p:spPr>
          <a:xfrm>
            <a:off x="330869" y="4587587"/>
            <a:ext cx="5955631" cy="11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‘Medium’ time scoring functions</a:t>
            </a:r>
            <a:r>
              <a:rPr lang="en-GB" dirty="0"/>
              <a:t> too slow e.g., docking, CASP</a:t>
            </a:r>
          </a:p>
          <a:p>
            <a:pPr>
              <a:lnSpc>
                <a:spcPct val="150000"/>
              </a:lnSpc>
            </a:pPr>
            <a:r>
              <a:rPr lang="en-GB" dirty="0"/>
              <a:t>Requirement for </a:t>
            </a:r>
            <a:r>
              <a:rPr lang="en-GB" b="1" dirty="0">
                <a:solidFill>
                  <a:srgbClr val="C00000"/>
                </a:solidFill>
              </a:rPr>
              <a:t>large compute resources </a:t>
            </a:r>
            <a:r>
              <a:rPr lang="en-GB" dirty="0"/>
              <a:t>e.g., AWS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C00000"/>
                </a:solidFill>
              </a:rPr>
              <a:t>Access to time </a:t>
            </a:r>
            <a:r>
              <a:rPr lang="en-GB" dirty="0"/>
              <a:t>(~2,857 CPU hrs [2], 48 - 6000 CPU hrs [3])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FE14D5-CA56-43A7-5B89-5926E9929584}"/>
              </a:ext>
            </a:extLst>
          </p:cNvPr>
          <p:cNvSpPr txBox="1"/>
          <p:nvPr/>
        </p:nvSpPr>
        <p:spPr>
          <a:xfrm>
            <a:off x="1572401" y="6597539"/>
            <a:ext cx="90384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[1] Brown, N., </a:t>
            </a:r>
            <a:r>
              <a:rPr lang="en-GB" sz="800" i="1" dirty="0">
                <a:solidFill>
                  <a:schemeClr val="bg1"/>
                </a:solidFill>
                <a:cs typeface="Arial" panose="020B0604020202020204" pitchFamily="34" charset="0"/>
              </a:rPr>
              <a:t>et al. 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JCIM 59, 3 (2019)    [2]</a:t>
            </a:r>
            <a:r>
              <a:rPr lang="en-GB" sz="800" dirty="0">
                <a:solidFill>
                  <a:schemeClr val="bg1"/>
                </a:solidFill>
              </a:rPr>
              <a:t> Thomas, M., </a:t>
            </a:r>
            <a:r>
              <a:rPr lang="en-GB" sz="800" i="1" dirty="0">
                <a:solidFill>
                  <a:schemeClr val="bg1"/>
                </a:solidFill>
              </a:rPr>
              <a:t>et al. </a:t>
            </a:r>
            <a:r>
              <a:rPr lang="en-GB" sz="800" dirty="0">
                <a:solidFill>
                  <a:schemeClr val="bg1"/>
                </a:solidFill>
              </a:rPr>
              <a:t>J </a:t>
            </a:r>
            <a:r>
              <a:rPr lang="en-GB" sz="800" dirty="0" err="1">
                <a:solidFill>
                  <a:schemeClr val="bg1"/>
                </a:solidFill>
              </a:rPr>
              <a:t>Cheminform</a:t>
            </a:r>
            <a:r>
              <a:rPr lang="en-GB" sz="800" dirty="0">
                <a:solidFill>
                  <a:schemeClr val="bg1"/>
                </a:solidFill>
              </a:rPr>
              <a:t> 13, 39 (2021)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    [3] Guo, J., et al. J </a:t>
            </a:r>
            <a:r>
              <a:rPr lang="en-GB" sz="800" dirty="0" err="1">
                <a:solidFill>
                  <a:schemeClr val="bg1"/>
                </a:solidFill>
                <a:cs typeface="Arial" panose="020B0604020202020204" pitchFamily="34" charset="0"/>
              </a:rPr>
              <a:t>Cheminform</a:t>
            </a:r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 13, 89 (2021)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FE8BAA8-A801-E53F-DDA2-3B537AECA5C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54015" y="3561181"/>
            <a:ext cx="1804185" cy="418036"/>
          </a:xfrm>
          <a:prstGeom prst="bentConnector3">
            <a:avLst>
              <a:gd name="adj1" fmla="val 3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BA445-6385-D102-670B-920C996AE92E}"/>
              </a:ext>
            </a:extLst>
          </p:cNvPr>
          <p:cNvGrpSpPr/>
          <p:nvPr/>
        </p:nvGrpSpPr>
        <p:grpSpPr>
          <a:xfrm>
            <a:off x="6286500" y="943255"/>
            <a:ext cx="5743074" cy="4833736"/>
            <a:chOff x="6286500" y="1026972"/>
            <a:chExt cx="5743074" cy="48337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36F1B94-797B-52B3-1389-9389D6988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968" t="8500" r="3269"/>
            <a:stretch/>
          </p:blipFill>
          <p:spPr>
            <a:xfrm>
              <a:off x="8471964" y="1506742"/>
              <a:ext cx="1364999" cy="23385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FA00E8C-B787-1A54-6843-793E2ACD4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1" t="8500" r="69374"/>
            <a:stretch/>
          </p:blipFill>
          <p:spPr>
            <a:xfrm>
              <a:off x="10056625" y="1563595"/>
              <a:ext cx="1445542" cy="22984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7CA253-7FEF-D4C7-890F-1E48AE864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2" t="8500" r="36465"/>
            <a:stretch/>
          </p:blipFill>
          <p:spPr>
            <a:xfrm>
              <a:off x="6778542" y="1548857"/>
              <a:ext cx="1445542" cy="22984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D70CDD-BDB4-A933-51AF-F0B0CFF12D8B}"/>
                </a:ext>
              </a:extLst>
            </p:cNvPr>
            <p:cNvSpPr txBox="1"/>
            <p:nvPr/>
          </p:nvSpPr>
          <p:spPr>
            <a:xfrm>
              <a:off x="9928623" y="1389193"/>
              <a:ext cx="17015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known D</a:t>
              </a:r>
              <a:r>
                <a:rPr lang="en-GB" sz="1600" baseline="-25000" dirty="0"/>
                <a:t>2</a:t>
              </a:r>
              <a:r>
                <a:rPr lang="en-GB" sz="1600" dirty="0"/>
                <a:t> actives</a:t>
              </a:r>
              <a:endParaRPr lang="en-GB" sz="1600" b="1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EAF81F-21AF-D68B-12E1-7470FC72DF47}"/>
                </a:ext>
              </a:extLst>
            </p:cNvPr>
            <p:cNvSpPr txBox="1"/>
            <p:nvPr/>
          </p:nvSpPr>
          <p:spPr>
            <a:xfrm>
              <a:off x="8523497" y="1389913"/>
              <a:ext cx="128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SVM - Agent</a:t>
              </a:r>
              <a:endParaRPr lang="en-GB" sz="1600" b="1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C196A-EB67-07F9-2695-8FA457C2C926}"/>
                </a:ext>
              </a:extLst>
            </p:cNvPr>
            <p:cNvSpPr txBox="1"/>
            <p:nvPr/>
          </p:nvSpPr>
          <p:spPr>
            <a:xfrm>
              <a:off x="6869479" y="1394318"/>
              <a:ext cx="128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Glide - Agent</a:t>
              </a:r>
              <a:endParaRPr lang="en-GB" sz="1600" b="1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3090D5-99E9-FF5B-0595-A07B7D8E24D2}"/>
                </a:ext>
              </a:extLst>
            </p:cNvPr>
            <p:cNvSpPr txBox="1"/>
            <p:nvPr/>
          </p:nvSpPr>
          <p:spPr>
            <a:xfrm>
              <a:off x="6464493" y="3872343"/>
              <a:ext cx="5265069" cy="1988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00B050"/>
                  </a:solidFill>
                </a:rPr>
                <a:t>Ligand data not required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Models directly </a:t>
              </a:r>
              <a:r>
                <a:rPr lang="en-GB" b="1" dirty="0">
                  <a:solidFill>
                    <a:srgbClr val="00B050"/>
                  </a:solidFill>
                </a:rPr>
                <a:t>learn critical residue interactions</a:t>
              </a:r>
            </a:p>
            <a:p>
              <a:endParaRPr lang="en-GB" dirty="0"/>
            </a:p>
            <a:p>
              <a:r>
                <a:rPr lang="en-GB" dirty="0"/>
                <a:t>Relative to QSAR scoring function </a:t>
              </a:r>
            </a:p>
            <a:p>
              <a:pPr lvl="1"/>
              <a:r>
                <a:rPr lang="en-GB" dirty="0"/>
                <a:t>Greater </a:t>
              </a:r>
              <a:r>
                <a:rPr lang="en-GB" b="1" dirty="0">
                  <a:solidFill>
                    <a:srgbClr val="00B050"/>
                  </a:solidFill>
                </a:rPr>
                <a:t>coverage of known active space</a:t>
              </a:r>
            </a:p>
            <a:p>
              <a:pPr lvl="1">
                <a:lnSpc>
                  <a:spcPct val="150000"/>
                </a:lnSpc>
              </a:pPr>
              <a:r>
                <a:rPr lang="en-GB" dirty="0"/>
                <a:t>Greater </a:t>
              </a:r>
              <a:r>
                <a:rPr lang="en-GB" b="1" dirty="0">
                  <a:solidFill>
                    <a:srgbClr val="00B050"/>
                  </a:solidFill>
                </a:rPr>
                <a:t>chemotype diversity achieved</a:t>
              </a:r>
              <a:endParaRPr lang="en-GB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AAF950-EFD4-3F83-26C4-DD9C2F5670D3}"/>
                </a:ext>
              </a:extLst>
            </p:cNvPr>
            <p:cNvSpPr/>
            <p:nvPr/>
          </p:nvSpPr>
          <p:spPr>
            <a:xfrm>
              <a:off x="6286500" y="1026972"/>
              <a:ext cx="5743074" cy="48134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b="1" dirty="0">
                  <a:solidFill>
                    <a:schemeClr val="tx1"/>
                  </a:solidFill>
                </a:rPr>
                <a:t>Benefits of docking over QSAR models [2]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00D39B-7342-F566-89DC-D895908F1175}"/>
              </a:ext>
            </a:extLst>
          </p:cNvPr>
          <p:cNvSpPr/>
          <p:nvPr/>
        </p:nvSpPr>
        <p:spPr>
          <a:xfrm>
            <a:off x="1915527" y="5859572"/>
            <a:ext cx="8374982" cy="558314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improve reinforcement learning sample efficiency?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04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2E295F4-CC16-D956-4A6B-2DC5D85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85" y="4145007"/>
            <a:ext cx="27432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7094-B4AC-0916-48BC-CA0F7118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REINVENT optimization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31515-4F7E-E702-8E40-DE6E9319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6001F-018A-1E9B-83D2-9D20FFE8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EEBC3EB-BD40-49A1-B3AA-21E339910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8" b="4766"/>
          <a:stretch/>
        </p:blipFill>
        <p:spPr>
          <a:xfrm>
            <a:off x="5010553" y="1053111"/>
            <a:ext cx="421029" cy="2177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B9F721-B5F6-CC5F-2390-588D8A549392}"/>
              </a:ext>
            </a:extLst>
          </p:cNvPr>
          <p:cNvSpPr/>
          <p:nvPr/>
        </p:nvSpPr>
        <p:spPr>
          <a:xfrm>
            <a:off x="3404303" y="1909872"/>
            <a:ext cx="914400" cy="406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1350EC-3A25-28AF-300E-0246BE904FB4}"/>
              </a:ext>
            </a:extLst>
          </p:cNvPr>
          <p:cNvCxnSpPr>
            <a:cxnSpLocks/>
          </p:cNvCxnSpPr>
          <p:nvPr/>
        </p:nvCxnSpPr>
        <p:spPr>
          <a:xfrm>
            <a:off x="4404778" y="211623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8">
            <a:extLst>
              <a:ext uri="{FF2B5EF4-FFF2-40B4-BE49-F238E27FC236}">
                <a16:creationId xmlns:a16="http://schemas.microsoft.com/office/drawing/2014/main" id="{530B2B85-315D-A092-24C2-03995268F1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28" b="4766"/>
          <a:stretch/>
        </p:blipFill>
        <p:spPr>
          <a:xfrm>
            <a:off x="2279141" y="1053110"/>
            <a:ext cx="421029" cy="21770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96831F-CE2C-F02F-E38C-6911979B6347}"/>
              </a:ext>
            </a:extLst>
          </p:cNvPr>
          <p:cNvCxnSpPr>
            <a:cxnSpLocks/>
          </p:cNvCxnSpPr>
          <p:nvPr/>
        </p:nvCxnSpPr>
        <p:spPr>
          <a:xfrm>
            <a:off x="2743605" y="2116888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35C63E-AD53-040C-D6B7-E2ACFB6B54C4}"/>
              </a:ext>
            </a:extLst>
          </p:cNvPr>
          <p:cNvSpPr txBox="1"/>
          <p:nvPr/>
        </p:nvSpPr>
        <p:spPr>
          <a:xfrm>
            <a:off x="2711923" y="1835937"/>
            <a:ext cx="6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9F37C-B7EA-18E6-BE67-7459FB13EFEA}"/>
              </a:ext>
            </a:extLst>
          </p:cNvPr>
          <p:cNvSpPr txBox="1"/>
          <p:nvPr/>
        </p:nvSpPr>
        <p:spPr>
          <a:xfrm>
            <a:off x="4296307" y="1659363"/>
            <a:ext cx="75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Assign reward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BC481-9A86-D749-CD28-8F78A1B16806}"/>
              </a:ext>
            </a:extLst>
          </p:cNvPr>
          <p:cNvSpPr txBox="1"/>
          <p:nvPr/>
        </p:nvSpPr>
        <p:spPr>
          <a:xfrm>
            <a:off x="4295111" y="2108457"/>
            <a:ext cx="759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 </a:t>
            </a:r>
            <a:r>
              <a:rPr lang="en-GB" sz="120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[0,1]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E9D2CC-36FA-6FA8-BC8C-A368567B3AFB}"/>
              </a:ext>
            </a:extLst>
          </p:cNvPr>
          <p:cNvSpPr/>
          <p:nvPr/>
        </p:nvSpPr>
        <p:spPr>
          <a:xfrm>
            <a:off x="333548" y="1508019"/>
            <a:ext cx="957605" cy="354375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en-GB" sz="1200" baseline="-25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en-GB" sz="1200" baseline="-25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6F2081-D304-FF50-CD59-A4E04A658FF5}"/>
              </a:ext>
            </a:extLst>
          </p:cNvPr>
          <p:cNvCxnSpPr>
            <a:cxnSpLocks/>
          </p:cNvCxnSpPr>
          <p:nvPr/>
        </p:nvCxnSpPr>
        <p:spPr>
          <a:xfrm>
            <a:off x="1549336" y="1679305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14BAC2-02F6-84F1-4E8B-C86F58DA453B}"/>
              </a:ext>
            </a:extLst>
          </p:cNvPr>
          <p:cNvSpPr txBox="1"/>
          <p:nvPr/>
        </p:nvSpPr>
        <p:spPr>
          <a:xfrm>
            <a:off x="1365367" y="1688546"/>
            <a:ext cx="90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each with probability </a:t>
            </a:r>
            <a:r>
              <a:rPr lang="en-GB" sz="1200" i="1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GB" sz="1200" i="1" baseline="-2500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agent</a:t>
            </a:r>
            <a:endParaRPr lang="en-GB" sz="1200" i="1" baseline="-2500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E9696-BBD5-98F0-7359-700CD0B9F3C2}"/>
                  </a:ext>
                </a:extLst>
              </p:cNvPr>
              <p:cNvSpPr txBox="1"/>
              <p:nvPr/>
            </p:nvSpPr>
            <p:spPr>
              <a:xfrm>
                <a:off x="1234332" y="1037388"/>
                <a:ext cx="11700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GB" sz="1200">
                    <a:latin typeface="Arial" panose="020B0604020202020204" pitchFamily="34" charset="0"/>
                    <a:cs typeface="Arial" panose="020B0604020202020204" pitchFamily="34" charset="0"/>
                  </a:rPr>
                  <a:t> molecules of batch size </a:t>
                </a:r>
                <a:r>
                  <a:rPr lang="en-GB" sz="1200" i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</a:t>
                </a:r>
                <a:endParaRPr lang="en-GB" sz="120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E9696-BBD5-98F0-7359-700CD0B9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32" y="1037388"/>
                <a:ext cx="1170009" cy="646331"/>
              </a:xfrm>
              <a:prstGeom prst="rect">
                <a:avLst/>
              </a:prstGeom>
              <a:blipFill>
                <a:blip r:embed="rId8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E76780-599B-5417-5EC6-E2435C5674F0}"/>
              </a:ext>
            </a:extLst>
          </p:cNvPr>
          <p:cNvSpPr/>
          <p:nvPr/>
        </p:nvSpPr>
        <p:spPr>
          <a:xfrm>
            <a:off x="330869" y="2351057"/>
            <a:ext cx="957605" cy="354375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en-GB" sz="1200" baseline="-25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endParaRPr lang="en-GB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754DF4-3B96-13B8-1102-26E4723A42FF}"/>
              </a:ext>
            </a:extLst>
          </p:cNvPr>
          <p:cNvCxnSpPr>
            <a:cxnSpLocks/>
          </p:cNvCxnSpPr>
          <p:nvPr/>
        </p:nvCxnSpPr>
        <p:spPr>
          <a:xfrm>
            <a:off x="1549336" y="2528244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D89C67-EB37-3A91-2086-2CA4B2232684}"/>
              </a:ext>
            </a:extLst>
          </p:cNvPr>
          <p:cNvSpPr txBox="1"/>
          <p:nvPr/>
        </p:nvSpPr>
        <p:spPr>
          <a:xfrm>
            <a:off x="1365367" y="2528244"/>
            <a:ext cx="90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and prior probability </a:t>
            </a:r>
            <a:r>
              <a:rPr lang="en-GB" sz="1200" i="1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GB" sz="1200" i="1" baseline="-2500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prior</a:t>
            </a:r>
            <a:endParaRPr lang="en-GB" sz="1200" i="1" baseline="-2500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CBCFDE-62C8-E79C-B53C-524E6D3257BE}"/>
              </a:ext>
            </a:extLst>
          </p:cNvPr>
          <p:cNvCxnSpPr>
            <a:cxnSpLocks/>
            <a:stCxn id="20" idx="0"/>
            <a:endCxn id="16" idx="2"/>
          </p:cNvCxnSpPr>
          <p:nvPr/>
        </p:nvCxnSpPr>
        <p:spPr>
          <a:xfrm flipV="1">
            <a:off x="809672" y="1862394"/>
            <a:ext cx="2679" cy="48866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60A42-51BE-2078-0AFD-96E6F1B61C52}"/>
                  </a:ext>
                </a:extLst>
              </p:cNvPr>
              <p:cNvSpPr txBox="1"/>
              <p:nvPr/>
            </p:nvSpPr>
            <p:spPr>
              <a:xfrm>
                <a:off x="5745100" y="1037388"/>
                <a:ext cx="3910558" cy="2256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/>
                  <a:t>Compute augmented log-likelihood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𝕌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endParaRPr lang="en-GB" sz="1400" dirty="0"/>
              </a:p>
              <a:p>
                <a:r>
                  <a:rPr lang="en-GB" sz="1400" b="1" dirty="0"/>
                  <a:t>Compute loss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𝕌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𝑎𝑔𝑒𝑛𝑡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  <a:p>
                <a:pPr lvl="1"/>
                <a:endParaRPr lang="en-GB" sz="1400" dirty="0"/>
              </a:p>
              <a:p>
                <a:r>
                  <a:rPr lang="en-GB" sz="1400" b="1" dirty="0"/>
                  <a:t>Mini-batch loss</a:t>
                </a:r>
                <a:endParaRPr lang="en-GB" sz="1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𝕌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𝑎𝑔𝑒𝑛𝑡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60A42-51BE-2078-0AFD-96E6F1B61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00" y="1037388"/>
                <a:ext cx="3910558" cy="2256965"/>
              </a:xfrm>
              <a:prstGeom prst="rect">
                <a:avLst/>
              </a:prstGeom>
              <a:blipFill>
                <a:blip r:embed="rId9"/>
                <a:stretch>
                  <a:fillRect l="-467" t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F6DD81-66C6-BAE7-254C-6D74E07FA81A}"/>
              </a:ext>
            </a:extLst>
          </p:cNvPr>
          <p:cNvCxnSpPr>
            <a:cxnSpLocks/>
          </p:cNvCxnSpPr>
          <p:nvPr/>
        </p:nvCxnSpPr>
        <p:spPr>
          <a:xfrm>
            <a:off x="9038253" y="1409700"/>
            <a:ext cx="306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172E68-5A10-6BC3-DC3B-7A2E12AA179D}"/>
              </a:ext>
            </a:extLst>
          </p:cNvPr>
          <p:cNvCxnSpPr/>
          <p:nvPr/>
        </p:nvCxnSpPr>
        <p:spPr>
          <a:xfrm>
            <a:off x="9283700" y="2094025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2B73E0-D38A-9B73-365A-B13B69B9E914}"/>
              </a:ext>
            </a:extLst>
          </p:cNvPr>
          <p:cNvSpPr txBox="1"/>
          <p:nvPr/>
        </p:nvSpPr>
        <p:spPr>
          <a:xfrm>
            <a:off x="9344861" y="1033458"/>
            <a:ext cx="271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Contribution of prior log-likelihood and scaled (</a:t>
            </a:r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sz="1400" dirty="0"/>
              <a:t>) reward - target policy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522166-A554-5C43-383E-F111FB362D51}"/>
              </a:ext>
            </a:extLst>
          </p:cNvPr>
          <p:cNvSpPr txBox="1"/>
          <p:nvPr/>
        </p:nvSpPr>
        <p:spPr>
          <a:xfrm>
            <a:off x="9817100" y="1862236"/>
            <a:ext cx="232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Minimize distance between target policy and agent policy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33D1D-ABF1-D663-5F7B-7863743DBDB9}"/>
              </a:ext>
            </a:extLst>
          </p:cNvPr>
          <p:cNvSpPr txBox="1"/>
          <p:nvPr/>
        </p:nvSpPr>
        <p:spPr>
          <a:xfrm>
            <a:off x="330869" y="3764280"/>
            <a:ext cx="34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Increase reward contribution via </a:t>
            </a:r>
            <a:r>
              <a:rPr lang="el-GR" u="sng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GB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44BCD-6C21-30F9-98CB-EEE99CE01FFD}"/>
              </a:ext>
            </a:extLst>
          </p:cNvPr>
          <p:cNvSpPr txBox="1"/>
          <p:nvPr/>
        </p:nvSpPr>
        <p:spPr>
          <a:xfrm>
            <a:off x="6834813" y="4801969"/>
            <a:ext cx="244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b="1" dirty="0">
                <a:solidFill>
                  <a:srgbClr val="C00000"/>
                </a:solidFill>
              </a:rPr>
              <a:t> has small effect </a:t>
            </a:r>
            <a:r>
              <a:rPr lang="en-GB" dirty="0"/>
              <a:t>on a short time scale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96C580-6C08-616A-093F-70129A194E01}"/>
              </a:ext>
            </a:extLst>
          </p:cNvPr>
          <p:cNvSpPr txBox="1"/>
          <p:nvPr/>
        </p:nvSpPr>
        <p:spPr>
          <a:xfrm>
            <a:off x="4531821" y="4751982"/>
            <a:ext cx="120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REINVENT [1]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A297B9-BF47-D952-42A7-5274F4A23AD4}"/>
              </a:ext>
            </a:extLst>
          </p:cNvPr>
          <p:cNvSpPr txBox="1"/>
          <p:nvPr/>
        </p:nvSpPr>
        <p:spPr>
          <a:xfrm>
            <a:off x="4531820" y="5187908"/>
            <a:ext cx="19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REINVENT 2.0 &amp; 3.0 [2]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B91EAB-4E1A-2483-1B8B-053AFE444045}"/>
              </a:ext>
            </a:extLst>
          </p:cNvPr>
          <p:cNvCxnSpPr/>
          <p:nvPr/>
        </p:nvCxnSpPr>
        <p:spPr>
          <a:xfrm>
            <a:off x="4350440" y="4905871"/>
            <a:ext cx="20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0218F5-2FAE-2396-83AE-FC549D85B938}"/>
              </a:ext>
            </a:extLst>
          </p:cNvPr>
          <p:cNvCxnSpPr>
            <a:cxnSpLocks/>
          </p:cNvCxnSpPr>
          <p:nvPr/>
        </p:nvCxnSpPr>
        <p:spPr>
          <a:xfrm>
            <a:off x="4350441" y="5341952"/>
            <a:ext cx="20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0A4238-C16F-18BF-E53F-071379770412}"/>
              </a:ext>
            </a:extLst>
          </p:cNvPr>
          <p:cNvSpPr txBox="1"/>
          <p:nvPr/>
        </p:nvSpPr>
        <p:spPr>
          <a:xfrm>
            <a:off x="3235565" y="6598377"/>
            <a:ext cx="6109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[1]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800" i="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Olivecrona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M., </a:t>
            </a:r>
            <a:r>
              <a:rPr lang="en-GB" sz="800" i="1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al. 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J </a:t>
            </a:r>
            <a:r>
              <a:rPr lang="en-GB" sz="80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Cheminform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9, 48 (2017)    [2] </a:t>
            </a:r>
            <a:r>
              <a:rPr lang="en-GB" sz="800" i="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Blaschke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T., </a:t>
            </a:r>
            <a:r>
              <a:rPr lang="en-GB" sz="800" i="1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al.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JCIM 60, 12 (2020)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 </a:t>
            </a:r>
            <a:endParaRPr lang="en-GB" sz="800" dirty="0"/>
          </a:p>
        </p:txBody>
      </p:sp>
      <p:pic>
        <p:nvPicPr>
          <p:cNvPr id="3" name="Picture 8" descr="Chart&#10;&#10;Description automatically generated">
            <a:extLst>
              <a:ext uri="{FF2B5EF4-FFF2-40B4-BE49-F238E27FC236}">
                <a16:creationId xmlns:a16="http://schemas.microsoft.com/office/drawing/2014/main" id="{9AAD8DAA-2F7C-5399-8F31-E740EC0D6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290" y="4189517"/>
            <a:ext cx="3240000" cy="213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219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2DDA-1FFD-A60C-7162-C7B9C8B1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Augmented Hill-Climb optimization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1F306-2AD5-CB76-208D-5CB4A909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FD52-74A1-0FD6-FE58-6B6DB4C9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E2F2B9D-4944-2ADB-A5A6-A1712238D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8" b="4766"/>
          <a:stretch/>
        </p:blipFill>
        <p:spPr>
          <a:xfrm>
            <a:off x="6096822" y="1055178"/>
            <a:ext cx="421029" cy="2177038"/>
          </a:xfrm>
          <a:prstGeom prst="rect">
            <a:avLst/>
          </a:prstGeom>
        </p:spPr>
      </p:pic>
      <p:pic>
        <p:nvPicPr>
          <p:cNvPr id="7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28809FA-5698-A155-AB86-BE100E2A4C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8" b="4766"/>
          <a:stretch/>
        </p:blipFill>
        <p:spPr>
          <a:xfrm>
            <a:off x="5013762" y="1055178"/>
            <a:ext cx="421029" cy="217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B6D4EE-01B3-D225-3944-7C6ABE1CB78C}"/>
              </a:ext>
            </a:extLst>
          </p:cNvPr>
          <p:cNvSpPr/>
          <p:nvPr/>
        </p:nvSpPr>
        <p:spPr>
          <a:xfrm>
            <a:off x="3404303" y="1911942"/>
            <a:ext cx="914400" cy="406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1C7C2-E696-85EA-F50D-1EE393115C04}"/>
              </a:ext>
            </a:extLst>
          </p:cNvPr>
          <p:cNvCxnSpPr>
            <a:cxnSpLocks/>
          </p:cNvCxnSpPr>
          <p:nvPr/>
        </p:nvCxnSpPr>
        <p:spPr>
          <a:xfrm>
            <a:off x="4404778" y="2118305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C7355C-CA03-3CBD-2215-871B155C0BB8}"/>
              </a:ext>
            </a:extLst>
          </p:cNvPr>
          <p:cNvSpPr txBox="1"/>
          <p:nvPr/>
        </p:nvSpPr>
        <p:spPr>
          <a:xfrm>
            <a:off x="4296307" y="1658378"/>
            <a:ext cx="75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Assign reward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BC033D-529E-9765-2ABE-E33C3343541D}"/>
              </a:ext>
            </a:extLst>
          </p:cNvPr>
          <p:cNvCxnSpPr>
            <a:cxnSpLocks/>
          </p:cNvCxnSpPr>
          <p:nvPr/>
        </p:nvCxnSpPr>
        <p:spPr>
          <a:xfrm>
            <a:off x="5495805" y="2118405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7D7CFF-FE5E-7AC5-E7B9-D30680ADF5BA}"/>
              </a:ext>
            </a:extLst>
          </p:cNvPr>
          <p:cNvSpPr txBox="1"/>
          <p:nvPr/>
        </p:nvSpPr>
        <p:spPr>
          <a:xfrm>
            <a:off x="5419805" y="1472075"/>
            <a:ext cx="68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Rank by reward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8DBF7549-C556-22DF-98EC-511308C39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28" b="4766"/>
          <a:stretch/>
        </p:blipFill>
        <p:spPr>
          <a:xfrm>
            <a:off x="2280728" y="1051878"/>
            <a:ext cx="421029" cy="21770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44426A-7201-96FB-CA1C-7F70ACB87A99}"/>
              </a:ext>
            </a:extLst>
          </p:cNvPr>
          <p:cNvCxnSpPr>
            <a:cxnSpLocks/>
          </p:cNvCxnSpPr>
          <p:nvPr/>
        </p:nvCxnSpPr>
        <p:spPr>
          <a:xfrm>
            <a:off x="2743605" y="2115005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EB167E-E8BC-824E-D400-782CBE731832}"/>
              </a:ext>
            </a:extLst>
          </p:cNvPr>
          <p:cNvSpPr txBox="1"/>
          <p:nvPr/>
        </p:nvSpPr>
        <p:spPr>
          <a:xfrm>
            <a:off x="2711923" y="1838006"/>
            <a:ext cx="603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377F6-E08D-5D8A-3DFE-74340201798A}"/>
              </a:ext>
            </a:extLst>
          </p:cNvPr>
          <p:cNvSpPr txBox="1"/>
          <p:nvPr/>
        </p:nvSpPr>
        <p:spPr>
          <a:xfrm>
            <a:off x="4295111" y="2130015"/>
            <a:ext cx="759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 </a:t>
            </a:r>
            <a:r>
              <a:rPr lang="en-GB" sz="120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[0,1]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7866BA-D5BE-382A-EF64-96016BFB5D58}"/>
              </a:ext>
            </a:extLst>
          </p:cNvPr>
          <p:cNvSpPr txBox="1"/>
          <p:nvPr/>
        </p:nvSpPr>
        <p:spPr>
          <a:xfrm>
            <a:off x="5330662" y="2128186"/>
            <a:ext cx="86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sz="1200" i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K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 top molecules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0412B4-A299-21C2-D810-48E66AAB3DDD}"/>
              </a:ext>
            </a:extLst>
          </p:cNvPr>
          <p:cNvSpPr/>
          <p:nvPr/>
        </p:nvSpPr>
        <p:spPr>
          <a:xfrm>
            <a:off x="333548" y="1515941"/>
            <a:ext cx="957605" cy="354375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en-GB" sz="1200" baseline="-25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en-GB" sz="1200" baseline="-25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C99770-5148-18E3-74E0-A0B6CB6B145C}"/>
              </a:ext>
            </a:extLst>
          </p:cNvPr>
          <p:cNvCxnSpPr>
            <a:cxnSpLocks/>
          </p:cNvCxnSpPr>
          <p:nvPr/>
        </p:nvCxnSpPr>
        <p:spPr>
          <a:xfrm>
            <a:off x="1549336" y="1687227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6CC75B-8872-1E77-BB0D-AFE7DB7F06C7}"/>
              </a:ext>
            </a:extLst>
          </p:cNvPr>
          <p:cNvSpPr txBox="1"/>
          <p:nvPr/>
        </p:nvSpPr>
        <p:spPr>
          <a:xfrm>
            <a:off x="1365367" y="1696468"/>
            <a:ext cx="90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each with probability </a:t>
            </a:r>
            <a:r>
              <a:rPr lang="en-GB" sz="1200" i="1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GB" sz="1200" i="1" baseline="-2500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agent</a:t>
            </a:r>
            <a:endParaRPr lang="en-GB" sz="1200" i="1" baseline="-2500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71968-564C-E444-4282-70D15259A420}"/>
                  </a:ext>
                </a:extLst>
              </p:cNvPr>
              <p:cNvSpPr txBox="1"/>
              <p:nvPr/>
            </p:nvSpPr>
            <p:spPr>
              <a:xfrm>
                <a:off x="1234332" y="1045310"/>
                <a:ext cx="11700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GB" sz="1200">
                    <a:latin typeface="Arial" panose="020B0604020202020204" pitchFamily="34" charset="0"/>
                    <a:cs typeface="Arial" panose="020B0604020202020204" pitchFamily="34" charset="0"/>
                  </a:rPr>
                  <a:t> molecules of batch size </a:t>
                </a:r>
                <a:r>
                  <a:rPr lang="en-GB" sz="1200" i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</a:t>
                </a:r>
                <a:endParaRPr lang="en-GB" sz="120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B71968-564C-E444-4282-70D15259A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32" y="1045310"/>
                <a:ext cx="1170009" cy="646331"/>
              </a:xfrm>
              <a:prstGeom prst="rect">
                <a:avLst/>
              </a:prstGeom>
              <a:blipFill>
                <a:blip r:embed="rId8"/>
                <a:stretch>
                  <a:fillRect t="-935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5E156B-39AA-EE47-4DDD-67BF55C75ED2}"/>
              </a:ext>
            </a:extLst>
          </p:cNvPr>
          <p:cNvSpPr/>
          <p:nvPr/>
        </p:nvSpPr>
        <p:spPr>
          <a:xfrm>
            <a:off x="330869" y="2358979"/>
            <a:ext cx="957605" cy="354375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en-GB" sz="1200" baseline="-25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endParaRPr lang="en-GB" sz="1200" baseline="-25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977308-923F-2F7D-5CBD-F17B6FB1C6FB}"/>
              </a:ext>
            </a:extLst>
          </p:cNvPr>
          <p:cNvCxnSpPr>
            <a:cxnSpLocks/>
            <a:stCxn id="29" idx="0"/>
            <a:endCxn id="25" idx="2"/>
          </p:cNvCxnSpPr>
          <p:nvPr/>
        </p:nvCxnSpPr>
        <p:spPr>
          <a:xfrm flipV="1">
            <a:off x="809672" y="1870316"/>
            <a:ext cx="2679" cy="48866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50E131-A3B9-56C1-40DF-A1A26982BC18}"/>
              </a:ext>
            </a:extLst>
          </p:cNvPr>
          <p:cNvCxnSpPr>
            <a:cxnSpLocks/>
          </p:cNvCxnSpPr>
          <p:nvPr/>
        </p:nvCxnSpPr>
        <p:spPr>
          <a:xfrm>
            <a:off x="1549336" y="2528244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3238DD-C96C-A3E6-8DD1-211CF33DD0B1}"/>
              </a:ext>
            </a:extLst>
          </p:cNvPr>
          <p:cNvSpPr txBox="1"/>
          <p:nvPr/>
        </p:nvSpPr>
        <p:spPr>
          <a:xfrm>
            <a:off x="1365367" y="2528244"/>
            <a:ext cx="90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and prior probability </a:t>
            </a:r>
            <a:r>
              <a:rPr lang="en-GB" sz="1200" i="1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GB" sz="1200" i="1" baseline="-2500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prior</a:t>
            </a:r>
            <a:endParaRPr lang="en-GB" sz="1200" i="1" baseline="-2500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A305A8-1703-B603-8694-F90260ACE2D1}"/>
                  </a:ext>
                </a:extLst>
              </p:cNvPr>
              <p:cNvSpPr txBox="1"/>
              <p:nvPr/>
            </p:nvSpPr>
            <p:spPr>
              <a:xfrm>
                <a:off x="6874945" y="1037388"/>
                <a:ext cx="3976281" cy="2256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/>
                  <a:t>Compute augmented log-likelihood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𝕌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endParaRPr lang="en-GB" sz="1400" dirty="0"/>
              </a:p>
              <a:p>
                <a:r>
                  <a:rPr lang="en-GB" sz="1400" b="1" dirty="0"/>
                  <a:t>Compute loss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𝕌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𝑎𝑔𝑒𝑛𝑡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  <a:p>
                <a:pPr lvl="1"/>
                <a:endParaRPr lang="en-GB" sz="1400" dirty="0"/>
              </a:p>
              <a:p>
                <a:r>
                  <a:rPr lang="en-GB" sz="1400" b="1" dirty="0"/>
                  <a:t>Mini-batch loss</a:t>
                </a:r>
                <a:endParaRPr lang="en-GB" sz="1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𝕌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𝑙𝑜𝑔𝑃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𝑎𝑔𝑒𝑛𝑡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A305A8-1703-B603-8694-F90260ACE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45" y="1037388"/>
                <a:ext cx="3976281" cy="2256965"/>
              </a:xfrm>
              <a:prstGeom prst="rect">
                <a:avLst/>
              </a:prstGeom>
              <a:blipFill>
                <a:blip r:embed="rId9"/>
                <a:stretch>
                  <a:fillRect l="-460" t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8DEE8D9F-C434-03CA-BA4C-481B48E10D31}"/>
              </a:ext>
            </a:extLst>
          </p:cNvPr>
          <p:cNvSpPr/>
          <p:nvPr/>
        </p:nvSpPr>
        <p:spPr>
          <a:xfrm flipH="1">
            <a:off x="6505898" y="1126867"/>
            <a:ext cx="190500" cy="968730"/>
          </a:xfrm>
          <a:prstGeom prst="leftBrace">
            <a:avLst>
              <a:gd name="adj1" fmla="val 12713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452C9FF-6152-90A4-882C-857FE779CDB6}"/>
              </a:ext>
            </a:extLst>
          </p:cNvPr>
          <p:cNvCxnSpPr>
            <a:cxnSpLocks/>
          </p:cNvCxnSpPr>
          <p:nvPr/>
        </p:nvCxnSpPr>
        <p:spPr>
          <a:xfrm>
            <a:off x="6732398" y="1605697"/>
            <a:ext cx="342507" cy="13396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1CFE3B-CE81-B2E9-D375-35EDD0204D2D}"/>
              </a:ext>
            </a:extLst>
          </p:cNvPr>
          <p:cNvSpPr txBox="1"/>
          <p:nvPr/>
        </p:nvSpPr>
        <p:spPr>
          <a:xfrm>
            <a:off x="325948" y="3813587"/>
            <a:ext cx="52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u="sng" dirty="0">
                <a:cs typeface="Arial" panose="020B0604020202020204" pitchFamily="34" charset="0"/>
              </a:rPr>
              <a:t>Sparse reward </a:t>
            </a:r>
            <a:r>
              <a:rPr lang="en-GB" u="sng" dirty="0">
                <a:cs typeface="Arial" panose="020B0604020202020204" pitchFamily="34" charset="0"/>
              </a:rPr>
              <a:t>scenario</a:t>
            </a:r>
            <a:r>
              <a:rPr lang="en-GB" sz="1600" u="sng" dirty="0">
                <a:cs typeface="Arial" panose="020B0604020202020204" pitchFamily="34" charset="0"/>
              </a:rPr>
              <a:t> (early learning / complex objective) </a:t>
            </a:r>
            <a:endParaRPr lang="en-GB" sz="16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75540D-A4BA-A9D5-0FB9-97712C284950}"/>
                  </a:ext>
                </a:extLst>
              </p:cNvPr>
              <p:cNvSpPr txBox="1"/>
              <p:nvPr/>
            </p:nvSpPr>
            <p:spPr>
              <a:xfrm>
                <a:off x="325948" y="4110491"/>
                <a:ext cx="4429161" cy="237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No/small reward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i="1" dirty="0">
                  <a:solidFill>
                    <a:srgbClr val="333333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GB" i="1" dirty="0">
                  <a:solidFill>
                    <a:srgbClr val="333333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rgbClr val="333333"/>
                    </a:solidFill>
                    <a:cs typeface="Arial" panose="020B0604020202020204" pitchFamily="34" charset="0"/>
                  </a:rPr>
                  <a:t>Target policy becomes prior log-likelihood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𝕌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rgbClr val="333333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GB" i="1" dirty="0">
                  <a:solidFill>
                    <a:srgbClr val="333333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rgbClr val="333333"/>
                    </a:solidFill>
                  </a:rPr>
                  <a:t>Minimize distance between agent and prior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𝕌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𝑙𝑜𝑔𝑃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𝑎𝑔𝑒𝑛𝑡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75540D-A4BA-A9D5-0FB9-97712C284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8" y="4110491"/>
                <a:ext cx="4429161" cy="2372060"/>
              </a:xfrm>
              <a:prstGeom prst="rect">
                <a:avLst/>
              </a:prstGeom>
              <a:blipFill>
                <a:blip r:embed="rId10"/>
                <a:stretch>
                  <a:fillRect l="-1100" t="-1285" b="-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552DD83-641C-9904-F5A8-07339FA5070E}"/>
              </a:ext>
            </a:extLst>
          </p:cNvPr>
          <p:cNvSpPr txBox="1"/>
          <p:nvPr/>
        </p:nvSpPr>
        <p:spPr>
          <a:xfrm>
            <a:off x="6517851" y="3265720"/>
            <a:ext cx="549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importance sampling to focus on samples with most information (positive) rewards - </a:t>
            </a:r>
            <a:r>
              <a:rPr lang="en-GB" dirty="0" err="1"/>
              <a:t>a.k.a</a:t>
            </a:r>
            <a:r>
              <a:rPr lang="en-GB" dirty="0"/>
              <a:t> Hill-Climb [1]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D0969F-DC90-A95F-60B3-3C794B96DA02}"/>
              </a:ext>
            </a:extLst>
          </p:cNvPr>
          <p:cNvSpPr txBox="1"/>
          <p:nvPr/>
        </p:nvSpPr>
        <p:spPr>
          <a:xfrm>
            <a:off x="3047489" y="6598377"/>
            <a:ext cx="60970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>
                <a:solidFill>
                  <a:schemeClr val="bg1"/>
                </a:solidFill>
                <a:cs typeface="Arial" panose="020B0604020202020204" pitchFamily="34" charset="0"/>
              </a:rPr>
              <a:t>[1] </a:t>
            </a:r>
            <a:r>
              <a:rPr lang="en-GB" sz="800" i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Neil, D., </a:t>
            </a:r>
            <a:r>
              <a:rPr lang="en-GB" sz="800" i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al. </a:t>
            </a:r>
            <a:r>
              <a:rPr lang="en-GB" sz="80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ICLR 2018 conference proceedings (2018)</a:t>
            </a:r>
            <a:endParaRPr lang="en-GB" sz="800"/>
          </a:p>
        </p:txBody>
      </p:sp>
      <p:pic>
        <p:nvPicPr>
          <p:cNvPr id="12" name="Picture 14" descr="Chart&#10;&#10;Description automatically generated">
            <a:extLst>
              <a:ext uri="{FF2B5EF4-FFF2-40B4-BE49-F238E27FC236}">
                <a16:creationId xmlns:a16="http://schemas.microsoft.com/office/drawing/2014/main" id="{4F19113A-0413-7F6E-D7EF-8B9E9D860E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155" y="3998253"/>
            <a:ext cx="3240000" cy="2078630"/>
          </a:xfrm>
          <a:prstGeom prst="rect">
            <a:avLst/>
          </a:prstGeom>
        </p:spPr>
      </p:pic>
      <p:pic>
        <p:nvPicPr>
          <p:cNvPr id="15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6E0528D-2C47-C260-DD0E-FDB1701D73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7654" y="4089353"/>
            <a:ext cx="2743200" cy="18157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AA77C428-337A-BB07-052D-BA1C81CA05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92751" y="4089353"/>
            <a:ext cx="2743200" cy="181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9199-3702-A473-6956-82D468C36925}"/>
              </a:ext>
            </a:extLst>
          </p:cNvPr>
          <p:cNvSpPr txBox="1"/>
          <p:nvPr/>
        </p:nvSpPr>
        <p:spPr>
          <a:xfrm>
            <a:off x="7103025" y="6049826"/>
            <a:ext cx="44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Optimization </a:t>
            </a:r>
            <a:r>
              <a:rPr lang="en-GB" b="1" dirty="0">
                <a:solidFill>
                  <a:srgbClr val="00B050"/>
                </a:solidFill>
              </a:rPr>
              <a:t>power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efficiency increased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8" grpId="0" animBg="1"/>
      <p:bldP spid="48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BE09-1A9E-0303-635B-0F46E3C1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Diversity filter required to rescue mode collapse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F8FC0-D4A9-341A-7F00-70685941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ICCS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703B-6260-AAD5-8B23-ABC0E821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B4E8-0593-4E0E-98F4-F6C20F5EC4F6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8" descr="Chart&#10;&#10;Description automatically generated">
            <a:extLst>
              <a:ext uri="{FF2B5EF4-FFF2-40B4-BE49-F238E27FC236}">
                <a16:creationId xmlns:a16="http://schemas.microsoft.com/office/drawing/2014/main" id="{A98F8313-0667-6FA2-D268-DB8FDD29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4" y="1096993"/>
            <a:ext cx="3240000" cy="23099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472508-AAF0-9099-D66C-53191BD2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574" y="1096993"/>
            <a:ext cx="3240000" cy="2309929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39183ABB-C06E-BB8D-E3BF-E8E41882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888" y="3772502"/>
            <a:ext cx="3791439" cy="2622845"/>
          </a:xfrm>
          <a:prstGeom prst="rect">
            <a:avLst/>
          </a:prstGeom>
        </p:spPr>
      </p:pic>
      <p:pic>
        <p:nvPicPr>
          <p:cNvPr id="8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E06913A-384E-8756-684A-FF7D9A762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66" y="4016022"/>
            <a:ext cx="2785552" cy="1843733"/>
          </a:xfrm>
          <a:prstGeom prst="rect">
            <a:avLst/>
          </a:prstGeom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3FF4A4C5-E1F6-994B-96D1-710DF97B8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9110" y="4032171"/>
            <a:ext cx="2785552" cy="184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7FBA3-F6BF-85D9-BCFD-13B2C6002A72}"/>
              </a:ext>
            </a:extLst>
          </p:cNvPr>
          <p:cNvSpPr txBox="1"/>
          <p:nvPr/>
        </p:nvSpPr>
        <p:spPr>
          <a:xfrm>
            <a:off x="7737437" y="4431756"/>
            <a:ext cx="289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cs typeface="Arial" panose="020B0604020202020204" pitchFamily="34" charset="0"/>
              </a:rPr>
              <a:t>AHC with DF </a:t>
            </a:r>
            <a:r>
              <a:rPr lang="en-GB" b="1" dirty="0">
                <a:solidFill>
                  <a:srgbClr val="00B050"/>
                </a:solidFill>
                <a:cs typeface="Arial" panose="020B0604020202020204" pitchFamily="34" charset="0"/>
              </a:rPr>
              <a:t>maintains optimization power &amp; efficiency</a:t>
            </a:r>
            <a:r>
              <a:rPr lang="en-GB" dirty="0">
                <a:cs typeface="Arial" panose="020B0604020202020204" pitchFamily="34" charset="0"/>
              </a:rPr>
              <a:t> over REINVENT when optimizing D</a:t>
            </a:r>
            <a:r>
              <a:rPr lang="en-GB" baseline="-25000" dirty="0">
                <a:cs typeface="Arial" panose="020B0604020202020204" pitchFamily="34" charset="0"/>
              </a:rPr>
              <a:t>2 </a:t>
            </a:r>
            <a:r>
              <a:rPr lang="en-GB" dirty="0">
                <a:cs typeface="Arial" panose="020B0604020202020204" pitchFamily="34" charset="0"/>
              </a:rPr>
              <a:t>docking score</a:t>
            </a:r>
            <a:endParaRPr lang="en-GB" dirty="0"/>
          </a:p>
        </p:txBody>
      </p:sp>
      <p:pic>
        <p:nvPicPr>
          <p:cNvPr id="84994" name="Picture 2" descr="Fig. 1">
            <a:extLst>
              <a:ext uri="{FF2B5EF4-FFF2-40B4-BE49-F238E27FC236}">
                <a16:creationId xmlns:a16="http://schemas.microsoft.com/office/drawing/2014/main" id="{FC7A7998-CF29-58C5-97E3-5FC0F738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87" y="1296456"/>
            <a:ext cx="4774226" cy="2201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157FF-95CF-E6BB-5868-3D2756C04213}"/>
              </a:ext>
            </a:extLst>
          </p:cNvPr>
          <p:cNvSpPr txBox="1"/>
          <p:nvPr/>
        </p:nvSpPr>
        <p:spPr>
          <a:xfrm>
            <a:off x="3619218" y="3516846"/>
            <a:ext cx="2233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[1] </a:t>
            </a:r>
            <a:r>
              <a:rPr lang="en-GB" sz="800" b="0" i="0" dirty="0">
                <a:effectLst/>
              </a:rPr>
              <a:t>http://creativecommons.org/licenses/by/4.0/</a:t>
            </a:r>
            <a:endParaRPr lang="en-GB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612B7-6174-C861-6A96-7098FDB5F854}"/>
              </a:ext>
            </a:extLst>
          </p:cNvPr>
          <p:cNvSpPr txBox="1"/>
          <p:nvPr/>
        </p:nvSpPr>
        <p:spPr>
          <a:xfrm>
            <a:off x="3007331" y="6590915"/>
            <a:ext cx="6177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cs typeface="Arial" panose="020B0604020202020204" pitchFamily="34" charset="0"/>
              </a:rPr>
              <a:t>[1] </a:t>
            </a:r>
            <a:r>
              <a:rPr lang="en-GB" sz="800" i="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Blaschke</a:t>
            </a:r>
            <a:r>
              <a:rPr lang="en-GB" sz="8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T., </a:t>
            </a:r>
            <a:r>
              <a:rPr lang="en-GB" sz="800" i="1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et al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. J </a:t>
            </a:r>
            <a:r>
              <a:rPr lang="en-GB" sz="800" dirty="0" err="1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Cheminform</a:t>
            </a:r>
            <a:r>
              <a:rPr lang="en-GB" sz="8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12, 68 (2020)</a:t>
            </a:r>
            <a:endParaRPr lang="en-GB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7EF62A-B7AE-6020-70DA-3018E4B1FEBC}"/>
              </a:ext>
            </a:extLst>
          </p:cNvPr>
          <p:cNvCxnSpPr>
            <a:cxnSpLocks/>
            <a:endCxn id="84994" idx="1"/>
          </p:cNvCxnSpPr>
          <p:nvPr/>
        </p:nvCxnSpPr>
        <p:spPr>
          <a:xfrm>
            <a:off x="3415644" y="2397387"/>
            <a:ext cx="2932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51BD34-982F-A0EF-DF05-62ECE91B4508}"/>
              </a:ext>
            </a:extLst>
          </p:cNvPr>
          <p:cNvCxnSpPr>
            <a:cxnSpLocks/>
            <a:stCxn id="84994" idx="3"/>
          </p:cNvCxnSpPr>
          <p:nvPr/>
        </p:nvCxnSpPr>
        <p:spPr>
          <a:xfrm>
            <a:off x="8483113" y="2397388"/>
            <a:ext cx="238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3256AE-04D0-C699-AFD5-B8D91D3F50C4}"/>
              </a:ext>
            </a:extLst>
          </p:cNvPr>
          <p:cNvSpPr txBox="1"/>
          <p:nvPr/>
        </p:nvSpPr>
        <p:spPr>
          <a:xfrm>
            <a:off x="3642643" y="886912"/>
            <a:ext cx="485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cs typeface="Arial" panose="020B0604020202020204" pitchFamily="34" charset="0"/>
              </a:rPr>
              <a:t>Applying diversity filter [1] </a:t>
            </a:r>
            <a:r>
              <a:rPr lang="en-GB" b="1" dirty="0">
                <a:cs typeface="Arial" panose="020B0604020202020204" pitchFamily="34" charset="0"/>
              </a:rPr>
              <a:t>rescues mode collapse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2B976D-4A53-91E2-C82C-15041F67F4B9}"/>
              </a:ext>
            </a:extLst>
          </p:cNvPr>
          <p:cNvSpPr txBox="1"/>
          <p:nvPr/>
        </p:nvSpPr>
        <p:spPr>
          <a:xfrm>
            <a:off x="217310" y="3366042"/>
            <a:ext cx="318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cs typeface="Arial" panose="020B0604020202020204" pitchFamily="34" charset="0"/>
              </a:rPr>
              <a:t>Uniqueness decreases </a:t>
            </a:r>
            <a:r>
              <a:rPr lang="en-GB" dirty="0">
                <a:cs typeface="Arial" panose="020B0604020202020204" pitchFamily="34" charset="0"/>
              </a:rPr>
              <a:t>as model goes into </a:t>
            </a:r>
            <a:r>
              <a:rPr lang="en-GB" b="1" dirty="0">
                <a:solidFill>
                  <a:srgbClr val="C00000"/>
                </a:solidFill>
                <a:cs typeface="Arial" panose="020B0604020202020204" pitchFamily="34" charset="0"/>
              </a:rPr>
              <a:t>mode collapse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85E65DD-695E-4D9E-C7E2-D268DFF0440C}"/>
              </a:ext>
            </a:extLst>
          </p:cNvPr>
          <p:cNvSpPr/>
          <p:nvPr/>
        </p:nvSpPr>
        <p:spPr>
          <a:xfrm>
            <a:off x="1332468" y="2058982"/>
            <a:ext cx="439111" cy="69796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1E3FBE-5A1E-1DF2-D837-BDBDA35C60CA}"/>
              </a:ext>
            </a:extLst>
          </p:cNvPr>
          <p:cNvSpPr txBox="1"/>
          <p:nvPr/>
        </p:nvSpPr>
        <p:spPr>
          <a:xfrm>
            <a:off x="9406448" y="3366042"/>
            <a:ext cx="278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cs typeface="Arial" panose="020B0604020202020204" pitchFamily="34" charset="0"/>
              </a:rPr>
              <a:t>Uniqueness rescued </a:t>
            </a:r>
            <a:r>
              <a:rPr lang="en-GB" dirty="0">
                <a:cs typeface="Arial" panose="020B0604020202020204" pitchFamily="34" charset="0"/>
              </a:rPr>
              <a:t>by  diversity filter</a:t>
            </a:r>
            <a:endParaRPr lang="en-GB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F90860E-B8F4-ABFD-EA95-D53390BA4643}"/>
              </a:ext>
            </a:extLst>
          </p:cNvPr>
          <p:cNvSpPr/>
          <p:nvPr/>
        </p:nvSpPr>
        <p:spPr>
          <a:xfrm flipV="1">
            <a:off x="10882380" y="2058982"/>
            <a:ext cx="439111" cy="69796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2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7.4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4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2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7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5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2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6.9|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"/>
</p:tagLst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4C20B2E-1399-4EC3-88E3-9780860CC6A8}" vid="{751BE5B0-6ABE-47C0-BF94-F1150584C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6957AA99D6C4EB1F257DD457B2C13" ma:contentTypeVersion="19" ma:contentTypeDescription="Create a new document." ma:contentTypeScope="" ma:versionID="b8655dd68395fcc6151487f3818d8f86">
  <xsd:schema xmlns:xsd="http://www.w3.org/2001/XMLSchema" xmlns:xs="http://www.w3.org/2001/XMLSchema" xmlns:p="http://schemas.microsoft.com/office/2006/metadata/properties" xmlns:ns2="13707811-66a1-4186-a416-6ab02186db9f" xmlns:ns3="73a55d14-3b9b-4069-8af6-f1eef64a15a4" targetNamespace="http://schemas.microsoft.com/office/2006/metadata/properties" ma:root="true" ma:fieldsID="fed26ed6bd576c366b8a59c684c08a86" ns2:_="" ns3:_="">
    <xsd:import namespace="13707811-66a1-4186-a416-6ab02186db9f"/>
    <xsd:import namespace="73a55d14-3b9b-4069-8af6-f1eef64a1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Inform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07811-66a1-4186-a416-6ab02186db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9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Information" ma:index="18" nillable="true" ma:displayName="Information" ma:format="Dropdown" ma:internalName="Information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471f199-0746-4274-93d8-75c0e34d78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a55d14-3b9b-4069-8af6-f1eef64a15a4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7c127ce-5090-4eb6-acea-b39c3ee0b6ee}" ma:internalName="TaxCatchAll" ma:showField="CatchAllData" ma:web="73a55d14-3b9b-4069-8af6-f1eef64a1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117D98-62D9-4DAC-8604-C5D477A36293}"/>
</file>

<file path=customXml/itemProps2.xml><?xml version="1.0" encoding="utf-8"?>
<ds:datastoreItem xmlns:ds="http://schemas.openxmlformats.org/officeDocument/2006/customXml" ds:itemID="{943AD958-59C4-4D27-A7C9-B31F9055D04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2878</Words>
  <Application>Microsoft Office PowerPoint</Application>
  <PresentationFormat>Widescreen</PresentationFormat>
  <Paragraphs>581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Consolas</vt:lpstr>
      <vt:lpstr>Roboto</vt:lpstr>
      <vt:lpstr>Retrospect</vt:lpstr>
      <vt:lpstr>CS ChemDraw Drawing</vt:lpstr>
      <vt:lpstr>Language-based generative models for drug design</vt:lpstr>
      <vt:lpstr>Contents</vt:lpstr>
      <vt:lpstr>Recurrent neural networks for de novo design</vt:lpstr>
      <vt:lpstr>Recurrent neural networks for de novo design</vt:lpstr>
      <vt:lpstr>Common optimization algorithms for RNNs</vt:lpstr>
      <vt:lpstr>Reinforcement learning limits use of more expensive scoring functions</vt:lpstr>
      <vt:lpstr>REINVENT optimization algorithm</vt:lpstr>
      <vt:lpstr>Augmented Hill-Climb optimization algorithm</vt:lpstr>
      <vt:lpstr>Diversity filter required to rescue mode collapse</vt:lpstr>
      <vt:lpstr>Tuning σ has greater effect on chemical space generalizability</vt:lpstr>
      <vt:lpstr>AHC can exploit diversity filter parameters</vt:lpstr>
      <vt:lpstr>Diversity filter hyperparameter search</vt:lpstr>
      <vt:lpstr>Sample efficiency improvements in optimizing GPCR docking scores</vt:lpstr>
      <vt:lpstr>De novo chemistry remains as reasonable as REINVENT</vt:lpstr>
      <vt:lpstr>De novo chemistry remains as reasonable as REINVENT</vt:lpstr>
      <vt:lpstr>Disclaimer: docking score alone is not an adequate objective</vt:lpstr>
      <vt:lpstr>AHC more sample efficient than other common RL algorithms</vt:lpstr>
      <vt:lpstr>MolScore: A semi-automated platform for goal-directed generative model molecule scoring and evaluation</vt:lpstr>
      <vt:lpstr>MolScore: What is it?</vt:lpstr>
      <vt:lpstr>MolScore: What can it do?</vt:lpstr>
      <vt:lpstr>MolScore: writing the configuration file</vt:lpstr>
      <vt:lpstr>MolScore: viewing de novo molecules with monitor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Morgan Thomas</dc:creator>
  <cp:lastModifiedBy>Morgan Thomas</cp:lastModifiedBy>
  <cp:revision>8</cp:revision>
  <dcterms:created xsi:type="dcterms:W3CDTF">2021-03-25T20:25:04Z</dcterms:created>
  <dcterms:modified xsi:type="dcterms:W3CDTF">2022-07-13T09:22:36Z</dcterms:modified>
</cp:coreProperties>
</file>